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7"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IN"/>
    </a:defPPr>
    <a:lvl1pPr algn="l" rtl="0" eaLnBrk="0" fontAlgn="base" hangingPunct="0">
      <a:spcBef>
        <a:spcPct val="0"/>
      </a:spcBef>
      <a:spcAft>
        <a:spcPct val="0"/>
      </a:spcAft>
      <a:defRPr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endParaRPr lang="en-IN"/>
          </a:p>
        </p:txBody>
      </p:sp>
      <p:sp>
        <p:nvSpPr>
          <p:cNvPr id="17" name="Footer Placeholder 16"/>
          <p:cNvSpPr>
            <a:spLocks noGrp="1"/>
          </p:cNvSpPr>
          <p:nvPr>
            <p:ph type="ftr" sz="quarter" idx="11"/>
          </p:nvPr>
        </p:nvSpPr>
        <p:spPr/>
        <p:txBody>
          <a:bodyPr/>
          <a:lstStyle/>
          <a:p>
            <a:endParaRPr lang="en-IN"/>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3D6ED68A-07E7-43FA-9E3E-9A6404B501AA}" type="slidenum">
              <a:rPr lang="en-IN" smtClean="0"/>
              <a:pPr/>
              <a:t>‹#›</a:t>
            </a:fld>
            <a:endParaRPr lang="en-IN"/>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877C46A-E687-48D1-A795-0A76B1D99CF9}" type="slidenum">
              <a:rPr lang="en-IN" smtClean="0"/>
              <a:pPr/>
              <a:t>‹#›</a:t>
            </a:fld>
            <a:endParaRPr lang="en-IN"/>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a:xfrm>
            <a:off x="800100" y="6172200"/>
            <a:ext cx="4000500" cy="457200"/>
          </a:xfrm>
        </p:spPr>
        <p:txBody>
          <a:bodyPr/>
          <a:lstStyle/>
          <a:p>
            <a:endParaRPr lang="en-IN"/>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69356390-0B3D-4681-977D-D2A622A9D17D}" type="slidenum">
              <a:rPr lang="en-IN" smtClean="0"/>
              <a:pPr/>
              <a:t>‹#›</a:t>
            </a:fld>
            <a:endParaRPr lang="en-I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1BCF759-1387-4AE5-B7AF-2A51FC01F130}" type="slidenum">
              <a:rPr lang="en-IN" smtClean="0"/>
              <a:pPr/>
              <a:t>‹#›</a:t>
            </a:fld>
            <a:endParaRPr lang="en-IN"/>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A221C0B-5B59-4B7F-BF36-1E6379EB0F23}" type="slidenum">
              <a:rPr lang="en-IN" smtClean="0"/>
              <a:pPr/>
              <a:t>‹#›</a:t>
            </a:fld>
            <a:endParaRPr lang="en-IN"/>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7307470-C1DB-4D98-BFB7-18B287F36644}"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D36408F-7668-4A93-A738-379DCD29BAD5}"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3CC2D43-DE9B-4813-8C9D-BC38231925F1}" type="slidenum">
              <a:rPr lang="en-IN" smtClean="0"/>
              <a:pPr/>
              <a:t>‹#›</a:t>
            </a:fld>
            <a:endParaRPr lang="en-IN"/>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en-IN"/>
          </a:p>
        </p:txBody>
      </p:sp>
      <p:sp>
        <p:nvSpPr>
          <p:cNvPr id="6" name="Footer Placeholder 5"/>
          <p:cNvSpPr>
            <a:spLocks noGrp="1"/>
          </p:cNvSpPr>
          <p:nvPr>
            <p:ph type="ftr" sz="quarter" idx="11"/>
          </p:nvPr>
        </p:nvSpPr>
        <p:spPr>
          <a:xfrm>
            <a:off x="914400" y="6172200"/>
            <a:ext cx="3886200" cy="457200"/>
          </a:xfrm>
        </p:spPr>
        <p:txBody>
          <a:bodyPr/>
          <a:lstStyle/>
          <a:p>
            <a:endParaRPr lang="en-IN"/>
          </a:p>
        </p:txBody>
      </p:sp>
      <p:sp>
        <p:nvSpPr>
          <p:cNvPr id="7" name="Slide Number Placeholder 6"/>
          <p:cNvSpPr>
            <a:spLocks noGrp="1"/>
          </p:cNvSpPr>
          <p:nvPr>
            <p:ph type="sldNum" sz="quarter" idx="12"/>
          </p:nvPr>
        </p:nvSpPr>
        <p:spPr>
          <a:xfrm>
            <a:off x="146304" y="6208776"/>
            <a:ext cx="457200" cy="457200"/>
          </a:xfrm>
        </p:spPr>
        <p:txBody>
          <a:bodyPr/>
          <a:lstStyle/>
          <a:p>
            <a:fld id="{B7467FB5-F997-473F-8B19-59541C49569A}" type="slidenum">
              <a:rPr lang="en-IN" smtClean="0"/>
              <a:pPr/>
              <a:t>‹#›</a:t>
            </a:fld>
            <a:endParaRPr lang="en-IN"/>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B3A801C-1704-4FFE-8D10-2A80037F8FF7}"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FEC277-E522-4DD8-97BF-EB314A2FDAC8}"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endParaRPr lang="en-IN"/>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IN"/>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6C9E315D-3A67-4B83-A084-0063A565EE29}" type="slidenum">
              <a:rPr lang="en-IN" smtClean="0"/>
              <a:pPr/>
              <a:t>‹#›</a:t>
            </a:fld>
            <a:endParaRPr lang="en-IN"/>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google.co.in/url?sa=i&amp;rct=j&amp;q=&amp;esrc=s&amp;source=images&amp;cd=&amp;cad=rja&amp;uact=8&amp;ved=0CAcQjRxqFQoTCIXSnsyxg8cCFdULjgodXdsOrg&amp;url=http://www.soberinanightclub.com/2013/04/a-truthful-mirror.html&amp;ei=4V-6VcXdItWXuATdtrvwCg&amp;bvm=bv.99028883,d.c2E&amp;psig=AFQjCNEhtCw1ggh9PpvlAymbX03P1QMedA&amp;ust=1438363977155219"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in/url?sa=i&amp;rct=j&amp;q=&amp;esrc=s&amp;source=images&amp;cd=&amp;cad=rja&amp;uact=8&amp;ved=0CAcQjRxqFQoTCOHHyYG0g8cCFctwjgod5aYF0A&amp;url=http://www.dailymail.co.uk/femail/article-2097717/Looking-mirror-DOES-make-anxious-looks.html&amp;ei=amK6VeHqEcvhuQTlzZaADQ&amp;bvm=bv.99028883,d.c2E&amp;psig=AFQjCNEhtCw1ggh9PpvlAymbX03P1QMedA&amp;ust=1438363977155219"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285860"/>
            <a:ext cx="8229600" cy="1470025"/>
          </a:xfrm>
        </p:spPr>
        <p:txBody>
          <a:bodyPr>
            <a:noAutofit/>
          </a:bodyPr>
          <a:lstStyle/>
          <a:p>
            <a:r>
              <a:rPr lang="en-US" sz="8800" dirty="0" smtClean="0"/>
              <a:t>MIRROR</a:t>
            </a:r>
            <a:endParaRPr lang="en-IN" sz="8800" dirty="0"/>
          </a:p>
        </p:txBody>
      </p:sp>
      <p:sp>
        <p:nvSpPr>
          <p:cNvPr id="3" name="Subtitle 2"/>
          <p:cNvSpPr>
            <a:spLocks noGrp="1"/>
          </p:cNvSpPr>
          <p:nvPr>
            <p:ph type="subTitle" idx="1"/>
          </p:nvPr>
        </p:nvSpPr>
        <p:spPr>
          <a:xfrm>
            <a:off x="5429256" y="2393156"/>
            <a:ext cx="3500462" cy="678654"/>
          </a:xfrm>
        </p:spPr>
        <p:txBody>
          <a:bodyPr>
            <a:noAutofit/>
          </a:bodyPr>
          <a:lstStyle/>
          <a:p>
            <a:r>
              <a:rPr lang="en-US" sz="3600" dirty="0" smtClean="0">
                <a:solidFill>
                  <a:schemeClr val="bg2">
                    <a:lumMod val="10000"/>
                  </a:schemeClr>
                </a:solidFill>
                <a:latin typeface="Brush Script MT" pitchFamily="66" charset="0"/>
              </a:rPr>
              <a:t>~By </a:t>
            </a:r>
            <a:r>
              <a:rPr lang="en-US" sz="3600" u="sng" dirty="0" smtClean="0">
                <a:solidFill>
                  <a:schemeClr val="bg2">
                    <a:lumMod val="10000"/>
                  </a:schemeClr>
                </a:solidFill>
                <a:latin typeface="Brush Script MT" pitchFamily="66" charset="0"/>
              </a:rPr>
              <a:t>Sylvia Plath</a:t>
            </a:r>
            <a:endParaRPr lang="en-IN" sz="3600" u="sng" dirty="0">
              <a:solidFill>
                <a:schemeClr val="bg2">
                  <a:lumMod val="10000"/>
                </a:schemeClr>
              </a:solidFill>
              <a:latin typeface="Brush Script MT" pitchFamily="66" charset="0"/>
            </a:endParaRPr>
          </a:p>
        </p:txBody>
      </p:sp>
      <p:pic>
        <p:nvPicPr>
          <p:cNvPr id="6" name="Picture 5" descr="m3.jpg"/>
          <p:cNvPicPr>
            <a:picLocks noChangeAspect="1"/>
          </p:cNvPicPr>
          <p:nvPr/>
        </p:nvPicPr>
        <p:blipFill>
          <a:blip r:embed="rId2" cstate="print"/>
          <a:stretch>
            <a:fillRect/>
          </a:stretch>
        </p:blipFill>
        <p:spPr>
          <a:xfrm>
            <a:off x="71406" y="-142900"/>
            <a:ext cx="2798672" cy="3650442"/>
          </a:xfrm>
          <a:prstGeom prst="rect">
            <a:avLst/>
          </a:prstGeom>
          <a:effectLst>
            <a:softEdge rad="635000"/>
          </a:effectLst>
        </p:spPr>
      </p:pic>
      <p:pic>
        <p:nvPicPr>
          <p:cNvPr id="7" name="Picture 6" descr="m5.jpg"/>
          <p:cNvPicPr>
            <a:picLocks noChangeAspect="1"/>
          </p:cNvPicPr>
          <p:nvPr/>
        </p:nvPicPr>
        <p:blipFill>
          <a:blip r:embed="rId3" cstate="print"/>
          <a:srcRect l="22335" t="3131" r="22414" b="4488"/>
          <a:stretch>
            <a:fillRect/>
          </a:stretch>
        </p:blipFill>
        <p:spPr>
          <a:xfrm>
            <a:off x="0" y="2643158"/>
            <a:ext cx="3357586" cy="4214842"/>
          </a:xfrm>
          <a:prstGeom prst="rect">
            <a:avLst/>
          </a:prstGeom>
          <a:effectLst>
            <a:softEdge rad="1270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228" fill="hold">
                                          <p:stCondLst>
                                            <p:cond delay="0"/>
                                          </p:stCondLst>
                                        </p:cTn>
                                        <p:tgtEl>
                                          <p:spTgt spid="2"/>
                                        </p:tgtEl>
                                        <p:attrNameLst>
                                          <p:attrName>style.rotation</p:attrName>
                                        </p:attrNameLst>
                                      </p:cBhvr>
                                      <p:to>
                                        <p:strVal val="-45.0"/>
                                      </p:to>
                                    </p:set>
                                    <p:anim calcmode="lin" valueType="num">
                                      <p:cBhvr>
                                        <p:cTn id="8" dur="228" fill="hold">
                                          <p:stCondLst>
                                            <p:cond delay="228"/>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2"/>
                                        </p:tgtEl>
                                        <p:attrNameLst>
                                          <p:attrName>ppt_y</p:attrName>
                                        </p:attrNameLst>
                                      </p:cBhvr>
                                      <p:tavLst>
                                        <p:tav tm="0">
                                          <p:val>
                                            <p:strVal val="#ppt_y-(0.354*#ppt_w-0.172*#ppt_h)"/>
                                          </p:val>
                                        </p:tav>
                                        <p:tav tm="100000">
                                          <p:val>
                                            <p:strVal val="#ppt_y"/>
                                          </p:val>
                                        </p:tav>
                                      </p:tavLst>
                                    </p:anim>
                                  </p:childTnLst>
                                </p:cTn>
                              </p:par>
                              <p:par>
                                <p:cTn id="12" presetID="1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from="(-#ppt_w/2)" to="(#ppt_x)" calcmode="lin" valueType="num">
                                      <p:cBhvr>
                                        <p:cTn id="19" dur="600" fill="hold">
                                          <p:stCondLst>
                                            <p:cond delay="0"/>
                                          </p:stCondLst>
                                        </p:cTn>
                                        <p:tgtEl>
                                          <p:spTgt spid="3">
                                            <p:txEl>
                                              <p:pRg st="0" end="0"/>
                                            </p:txEl>
                                          </p:spTgt>
                                        </p:tgtEl>
                                        <p:attrNameLst>
                                          <p:attrName>ppt_x</p:attrName>
                                        </p:attrNameLst>
                                      </p:cBhvr>
                                    </p:anim>
                                    <p:anim from="0" to="-1.0" calcmode="lin" valueType="num">
                                      <p:cBhvr>
                                        <p:cTn id="20" dur="200" decel="50000" autoRev="1" fill="hold">
                                          <p:stCondLst>
                                            <p:cond delay="600"/>
                                          </p:stCondLst>
                                        </p:cTn>
                                        <p:tgtEl>
                                          <p:spTgt spid="3">
                                            <p:txEl>
                                              <p:pRg st="0" end="0"/>
                                            </p:txEl>
                                          </p:spTgt>
                                        </p:tgtEl>
                                        <p:attrNameLst>
                                          <p:attrName>xshear</p:attrName>
                                        </p:attrNameLst>
                                      </p:cBhvr>
                                    </p:anim>
                                    <p:animScale>
                                      <p:cBhvr>
                                        <p:cTn id="21" dur="200" decel="100000" autoRev="1" fill="hold">
                                          <p:stCondLst>
                                            <p:cond delay="600"/>
                                          </p:stCondLst>
                                        </p:cTn>
                                        <p:tgtEl>
                                          <p:spTgt spid="3">
                                            <p:txEl>
                                              <p:pRg st="0" end="0"/>
                                            </p:txEl>
                                          </p:spTgt>
                                        </p:tgtEl>
                                      </p:cBhvr>
                                      <p:from x="100000" y="100000"/>
                                      <p:to x="80000" y="100000"/>
                                    </p:animScale>
                                    <p:anim by="(#ppt_h/3+#ppt_w*0.1)" calcmode="lin" valueType="num">
                                      <p:cBhvr additive="sum">
                                        <p:cTn id="22" dur="200" decel="100000" autoRev="1" fill="hold">
                                          <p:stCondLst>
                                            <p:cond delay="600"/>
                                          </p:stCondLst>
                                        </p:cTn>
                                        <p:tgtEl>
                                          <p:spTgt spid="3">
                                            <p:txEl>
                                              <p:pRg st="0" end="0"/>
                                            </p:txEl>
                                          </p:spTgt>
                                        </p:tgtEl>
                                        <p:attrNameLst>
                                          <p:attrName>ppt_x</p:attrName>
                                        </p:attrNameLst>
                                      </p:cBhvr>
                                    </p:anim>
                                  </p:childTnLst>
                                </p:cTn>
                              </p:par>
                              <p:par>
                                <p:cTn id="23" presetID="10"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ABOUT THE AUTHOR</a:t>
            </a:r>
            <a:endParaRPr lang="en-IN" dirty="0"/>
          </a:p>
        </p:txBody>
      </p:sp>
      <p:pic>
        <p:nvPicPr>
          <p:cNvPr id="8194" name="Picture 2" descr="Image result for sylvia plath"/>
          <p:cNvPicPr>
            <a:picLocks noChangeAspect="1" noChangeArrowheads="1"/>
          </p:cNvPicPr>
          <p:nvPr/>
        </p:nvPicPr>
        <p:blipFill>
          <a:blip r:embed="rId2" cstate="print"/>
          <a:srcRect/>
          <a:stretch>
            <a:fillRect/>
          </a:stretch>
        </p:blipFill>
        <p:spPr bwMode="auto">
          <a:xfrm>
            <a:off x="395536" y="1844824"/>
            <a:ext cx="2592288" cy="3537392"/>
          </a:xfrm>
          <a:prstGeom prst="rect">
            <a:avLst/>
          </a:prstGeom>
          <a:noFill/>
        </p:spPr>
      </p:pic>
      <p:sp>
        <p:nvSpPr>
          <p:cNvPr id="3" name="Content Placeholder 2"/>
          <p:cNvSpPr>
            <a:spLocks noGrp="1"/>
          </p:cNvSpPr>
          <p:nvPr>
            <p:ph sz="quarter" idx="1"/>
          </p:nvPr>
        </p:nvSpPr>
        <p:spPr>
          <a:xfrm>
            <a:off x="3059832" y="1700808"/>
            <a:ext cx="5626968" cy="4752528"/>
          </a:xfrm>
        </p:spPr>
        <p:txBody>
          <a:bodyPr>
            <a:normAutofit fontScale="70000" lnSpcReduction="20000"/>
          </a:bodyPr>
          <a:lstStyle/>
          <a:p>
            <a:pPr>
              <a:buFont typeface="Wingdings" pitchFamily="2" charset="2"/>
              <a:buChar char="v"/>
            </a:pPr>
            <a:r>
              <a:rPr lang="en-US" sz="3200" dirty="0" smtClean="0">
                <a:cs typeface="Times New Roman" pitchFamily="18" charset="0"/>
              </a:rPr>
              <a:t>Sylvia Plath(1932-1963) was an American poet, novelist and short story writer.</a:t>
            </a:r>
          </a:p>
          <a:p>
            <a:pPr>
              <a:buFont typeface="Wingdings" pitchFamily="2" charset="2"/>
              <a:buChar char="v"/>
            </a:pPr>
            <a:r>
              <a:rPr lang="en-US" sz="3200" dirty="0" smtClean="0">
                <a:cs typeface="Times New Roman" pitchFamily="18" charset="0"/>
              </a:rPr>
              <a:t>She was an excellent writer but suffered from prolong depression. She even made unsuccessful suicide attempts.</a:t>
            </a:r>
          </a:p>
          <a:p>
            <a:pPr>
              <a:buFont typeface="Wingdings" pitchFamily="2" charset="2"/>
              <a:buChar char="v"/>
            </a:pPr>
            <a:r>
              <a:rPr lang="en-IN" sz="3200" dirty="0" smtClean="0"/>
              <a:t>In 1963, she published a semi-autobiographical novel, </a:t>
            </a:r>
            <a:r>
              <a:rPr lang="en-IN" sz="3200" i="1" dirty="0" smtClean="0"/>
              <a:t>The Bell Jar</a:t>
            </a:r>
            <a:r>
              <a:rPr lang="en-IN" sz="3200" dirty="0" smtClean="0"/>
              <a:t>, under the pseudonym Victoria Lucas. </a:t>
            </a:r>
          </a:p>
          <a:p>
            <a:pPr>
              <a:buFont typeface="Wingdings" pitchFamily="2" charset="2"/>
              <a:buChar char="v"/>
            </a:pPr>
            <a:r>
              <a:rPr lang="en-IN" sz="3200" dirty="0" smtClean="0"/>
              <a:t>On February 11, 1963, during one of the worst English winters on record, Plath wrote a note to her downstairs neighbour instructing him to call the doctor, then </a:t>
            </a:r>
            <a:r>
              <a:rPr lang="en-IN" sz="3200" i="1" dirty="0" smtClean="0"/>
              <a:t>she committed suicide</a:t>
            </a:r>
            <a:r>
              <a:rPr lang="en-IN" sz="3200" dirty="0" smtClean="0"/>
              <a:t> using her gas oven.</a:t>
            </a:r>
            <a:r>
              <a:rPr lang="en-US" sz="3200" dirty="0" smtClean="0">
                <a:cs typeface="Times New Roman" pitchFamily="18" charset="0"/>
              </a:rPr>
              <a:t> </a:t>
            </a:r>
            <a:endParaRPr lang="en-IN" sz="3200" dirty="0" smtClean="0">
              <a:cs typeface="Times New Roman" pitchFamily="18" charset="0"/>
            </a:endParaRPr>
          </a:p>
          <a:p>
            <a:pPr>
              <a:buFont typeface="Wingdings" pitchFamily="2" charset="2"/>
              <a:buChar char="v"/>
            </a:pPr>
            <a:endParaRPr lang="en-I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5" presetClass="entr" presetSubtype="0" fill="hold" nodeType="clickEffect">
                                  <p:stCondLst>
                                    <p:cond delay="0"/>
                                  </p:stCondLst>
                                  <p:childTnLst>
                                    <p:set>
                                      <p:cBhvr>
                                        <p:cTn id="23" dur="1" fill="hold">
                                          <p:stCondLst>
                                            <p:cond delay="0"/>
                                          </p:stCondLst>
                                        </p:cTn>
                                        <p:tgtEl>
                                          <p:spTgt spid="8194"/>
                                        </p:tgtEl>
                                        <p:attrNameLst>
                                          <p:attrName>style.visibility</p:attrName>
                                        </p:attrNameLst>
                                      </p:cBhvr>
                                      <p:to>
                                        <p:strVal val="visible"/>
                                      </p:to>
                                    </p:set>
                                    <p:animEffect transition="in" filter="fade">
                                      <p:cBhvr>
                                        <p:cTn id="24" dur="500"/>
                                        <p:tgtEl>
                                          <p:spTgt spid="8194"/>
                                        </p:tgtEl>
                                      </p:cBhvr>
                                    </p:animEffect>
                                    <p:anim calcmode="lin" valueType="num">
                                      <p:cBhvr>
                                        <p:cTn id="25" dur="500" fill="hold"/>
                                        <p:tgtEl>
                                          <p:spTgt spid="8194"/>
                                        </p:tgtEl>
                                        <p:attrNameLst>
                                          <p:attrName>style.rotation</p:attrName>
                                        </p:attrNameLst>
                                      </p:cBhvr>
                                      <p:tavLst>
                                        <p:tav tm="0">
                                          <p:val>
                                            <p:fltVal val="720"/>
                                          </p:val>
                                        </p:tav>
                                        <p:tav tm="100000">
                                          <p:val>
                                            <p:fltVal val="0"/>
                                          </p:val>
                                        </p:tav>
                                      </p:tavLst>
                                    </p:anim>
                                    <p:anim calcmode="lin" valueType="num">
                                      <p:cBhvr>
                                        <p:cTn id="26" dur="500" fill="hold"/>
                                        <p:tgtEl>
                                          <p:spTgt spid="8194"/>
                                        </p:tgtEl>
                                        <p:attrNameLst>
                                          <p:attrName>ppt_h</p:attrName>
                                        </p:attrNameLst>
                                      </p:cBhvr>
                                      <p:tavLst>
                                        <p:tav tm="0">
                                          <p:val>
                                            <p:fltVal val="0"/>
                                          </p:val>
                                        </p:tav>
                                        <p:tav tm="100000">
                                          <p:val>
                                            <p:strVal val="#ppt_h"/>
                                          </p:val>
                                        </p:tav>
                                      </p:tavLst>
                                    </p:anim>
                                    <p:anim calcmode="lin" valueType="num">
                                      <p:cBhvr>
                                        <p:cTn id="27" dur="500" fill="hold"/>
                                        <p:tgtEl>
                                          <p:spTgt spid="8194"/>
                                        </p:tgtEl>
                                        <p:attrNameLst>
                                          <p:attrName>ppt_w</p:attrName>
                                        </p:attrNameLst>
                                      </p:cBhvr>
                                      <p:tavLst>
                                        <p:tav tm="0">
                                          <p:val>
                                            <p:fltVal val="0"/>
                                          </p:val>
                                        </p:tav>
                                        <p:tav tm="100000">
                                          <p:val>
                                            <p:strVal val="#ppt_w"/>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additive="base">
                                        <p:cTn id="32"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additive="base">
                                        <p:cTn id="38"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9"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encrypted-tbn2.gstatic.com/images?q=tbn:ANd9GcROJ0ke8qZs_qsUuN_5SZ1OfDRfLC1Q-5PfcBWVmoRlGkPhHl-svg">
            <a:hlinkClick r:id="rId2"/>
          </p:cNvPr>
          <p:cNvPicPr>
            <a:picLocks noChangeAspect="1" noChangeArrowheads="1"/>
          </p:cNvPicPr>
          <p:nvPr/>
        </p:nvPicPr>
        <p:blipFill>
          <a:blip r:embed="rId3" cstate="print"/>
          <a:srcRect l="25168" t="18548" r="23172" b="21531"/>
          <a:stretch>
            <a:fillRect/>
          </a:stretch>
        </p:blipFill>
        <p:spPr bwMode="auto">
          <a:xfrm>
            <a:off x="6772328" y="548679"/>
            <a:ext cx="1800200" cy="2030995"/>
          </a:xfrm>
          <a:prstGeom prst="rect">
            <a:avLst/>
          </a:prstGeom>
          <a:noFill/>
        </p:spPr>
      </p:pic>
      <p:sp>
        <p:nvSpPr>
          <p:cNvPr id="2" name="Title 1"/>
          <p:cNvSpPr>
            <a:spLocks noGrp="1"/>
          </p:cNvSpPr>
          <p:nvPr>
            <p:ph type="title"/>
          </p:nvPr>
        </p:nvSpPr>
        <p:spPr/>
        <p:txBody>
          <a:bodyPr/>
          <a:lstStyle/>
          <a:p>
            <a:r>
              <a:rPr lang="en-US" dirty="0" smtClean="0"/>
              <a:t>     ABOUT THE POEM</a:t>
            </a:r>
            <a:endParaRPr lang="en-IN" dirty="0"/>
          </a:p>
        </p:txBody>
      </p:sp>
      <p:sp>
        <p:nvSpPr>
          <p:cNvPr id="3" name="Content Placeholder 2"/>
          <p:cNvSpPr>
            <a:spLocks noGrp="1"/>
          </p:cNvSpPr>
          <p:nvPr>
            <p:ph sz="quarter" idx="1"/>
          </p:nvPr>
        </p:nvSpPr>
        <p:spPr>
          <a:xfrm>
            <a:off x="323528" y="1484784"/>
            <a:ext cx="8136904" cy="5039072"/>
          </a:xfrm>
        </p:spPr>
        <p:txBody>
          <a:bodyPr>
            <a:normAutofit fontScale="85000" lnSpcReduction="20000"/>
          </a:bodyPr>
          <a:lstStyle/>
          <a:p>
            <a:pPr>
              <a:buFont typeface="Wingdings" pitchFamily="2" charset="2"/>
              <a:buChar char="v"/>
            </a:pPr>
            <a:r>
              <a:rPr lang="en-US" sz="3200" dirty="0" smtClean="0">
                <a:cs typeface="Times New Roman" pitchFamily="18" charset="0"/>
              </a:rPr>
              <a:t>In the poem, Sylvia Plath talks about the                                              mirror’s exactness, truthfulness and human                                      beings’ relationship with it for years together.</a:t>
            </a:r>
          </a:p>
          <a:p>
            <a:pPr>
              <a:buFont typeface="Wingdings" pitchFamily="2" charset="2"/>
              <a:buChar char="v"/>
            </a:pPr>
            <a:r>
              <a:rPr lang="en-US" sz="3200" dirty="0" smtClean="0">
                <a:cs typeface="Times New Roman" pitchFamily="18" charset="0"/>
              </a:rPr>
              <a:t>The mirror is </a:t>
            </a:r>
            <a:r>
              <a:rPr lang="en-US" sz="3200" i="1" dirty="0" smtClean="0">
                <a:cs typeface="Times New Roman" pitchFamily="18" charset="0"/>
              </a:rPr>
              <a:t>unprejudiced, not misted, has no preconceptions and reflects back an object exactly as it is</a:t>
            </a:r>
            <a:r>
              <a:rPr lang="en-US" sz="3200" dirty="0" smtClean="0">
                <a:cs typeface="Times New Roman" pitchFamily="18" charset="0"/>
              </a:rPr>
              <a:t>. </a:t>
            </a:r>
          </a:p>
          <a:p>
            <a:pPr>
              <a:buFont typeface="Wingdings" pitchFamily="2" charset="2"/>
              <a:buChar char="v"/>
            </a:pPr>
            <a:r>
              <a:rPr lang="en-US" sz="3200" dirty="0" smtClean="0">
                <a:cs typeface="Times New Roman" pitchFamily="18" charset="0"/>
              </a:rPr>
              <a:t>Plath talks about a woman who, in the mirror, sees herself grow old day by day. Naturally, she loses her youth and her beauty for which she blames the mirror. However, regardless of her appearance she remains the same at heart. </a:t>
            </a:r>
          </a:p>
          <a:p>
            <a:pPr>
              <a:buFont typeface="Wingdings" pitchFamily="2" charset="2"/>
              <a:buChar char="v"/>
            </a:pPr>
            <a:r>
              <a:rPr lang="en-US" sz="3200" dirty="0" smtClean="0">
                <a:cs typeface="Times New Roman" pitchFamily="18" charset="0"/>
              </a:rPr>
              <a:t>This poem highlights the unbiased characteristic of a mirror which tells us that </a:t>
            </a:r>
            <a:r>
              <a:rPr lang="en-US" sz="3200" i="1" dirty="0" smtClean="0">
                <a:cs typeface="Times New Roman" pitchFamily="18" charset="0"/>
              </a:rPr>
              <a:t>it is not the external beauty that matters as much as the inside of a person</a:t>
            </a:r>
            <a:r>
              <a:rPr lang="en-US" sz="3200" dirty="0" smtClean="0">
                <a:cs typeface="Times New Roman" pitchFamily="18" charset="0"/>
              </a:rPr>
              <a:t>.</a:t>
            </a:r>
            <a:endParaRPr lang="en-IN" sz="3200" dirty="0" smtClean="0">
              <a:cs typeface="Times New Roman" pitchFamily="18" charset="0"/>
            </a:endParaRPr>
          </a:p>
          <a:p>
            <a:pPr>
              <a:buFont typeface="Wingdings" pitchFamily="2" charset="2"/>
              <a:buChar char="v"/>
            </a:pPr>
            <a:endParaRPr lang="en-I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8" presetClass="entr" presetSubtype="0" accel="50000" fill="hold" nodeType="clickEffect">
                                  <p:stCondLst>
                                    <p:cond delay="0"/>
                                  </p:stCondLst>
                                  <p:childTnLst>
                                    <p:set>
                                      <p:cBhvr>
                                        <p:cTn id="17" dur="1" fill="hold">
                                          <p:stCondLst>
                                            <p:cond delay="0"/>
                                          </p:stCondLst>
                                        </p:cTn>
                                        <p:tgtEl>
                                          <p:spTgt spid="7170"/>
                                        </p:tgtEl>
                                        <p:attrNameLst>
                                          <p:attrName>style.visibility</p:attrName>
                                        </p:attrNameLst>
                                      </p:cBhvr>
                                      <p:to>
                                        <p:strVal val="visible"/>
                                      </p:to>
                                    </p:set>
                                    <p:anim calcmode="lin" valueType="num">
                                      <p:cBhvr>
                                        <p:cTn id="18" dur="1000" fill="hold"/>
                                        <p:tgtEl>
                                          <p:spTgt spid="717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 dur="1000" fill="hold"/>
                                        <p:tgtEl>
                                          <p:spTgt spid="7170"/>
                                        </p:tgtEl>
                                        <p:attrNameLst>
                                          <p:attrName>ppt_x</p:attrName>
                                        </p:attrNameLst>
                                      </p:cBhvr>
                                      <p:tavLst>
                                        <p:tav tm="0">
                                          <p:val>
                                            <p:fltVal val="-1"/>
                                          </p:val>
                                        </p:tav>
                                        <p:tav tm="50000">
                                          <p:val>
                                            <p:fltVal val="0.95"/>
                                          </p:val>
                                        </p:tav>
                                        <p:tav tm="100000">
                                          <p:val>
                                            <p:strVal val="#ppt_x"/>
                                          </p:val>
                                        </p:tav>
                                      </p:tavLst>
                                    </p:anim>
                                    <p:anim calcmode="lin" valueType="num">
                                      <p:cBhvr>
                                        <p:cTn id="20" dur="1000" fill="hold"/>
                                        <p:tgtEl>
                                          <p:spTgt spid="7170"/>
                                        </p:tgtEl>
                                        <p:attrNameLst>
                                          <p:attrName>ppt_y</p:attrName>
                                        </p:attrNameLst>
                                      </p:cBhvr>
                                      <p:tavLst>
                                        <p:tav tm="0">
                                          <p:val>
                                            <p:strVal val="#ppt_y"/>
                                          </p:val>
                                        </p:tav>
                                        <p:tav tm="100000">
                                          <p:val>
                                            <p:strVal val="#ppt_y"/>
                                          </p:val>
                                        </p:tav>
                                      </p:tavLst>
                                    </p:anim>
                                    <p:animEffect transition="in" filter="fade">
                                      <p:cBhvr>
                                        <p:cTn id="21" dur="1000"/>
                                        <p:tgtEl>
                                          <p:spTgt spid="7170"/>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additive="base">
                                        <p:cTn id="26"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additive="base">
                                        <p:cTn id="32"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additive="base">
                                        <p:cTn id="38"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9"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THEME</a:t>
            </a:r>
            <a:endParaRPr lang="en-IN" dirty="0"/>
          </a:p>
        </p:txBody>
      </p:sp>
      <p:sp>
        <p:nvSpPr>
          <p:cNvPr id="3" name="Content Placeholder 2"/>
          <p:cNvSpPr>
            <a:spLocks noGrp="1"/>
          </p:cNvSpPr>
          <p:nvPr>
            <p:ph sz="quarter" idx="1"/>
          </p:nvPr>
        </p:nvSpPr>
        <p:spPr>
          <a:xfrm>
            <a:off x="323528" y="1961456"/>
            <a:ext cx="4752528" cy="4896544"/>
          </a:xfrm>
        </p:spPr>
        <p:txBody>
          <a:bodyPr>
            <a:normAutofit/>
          </a:bodyPr>
          <a:lstStyle/>
          <a:p>
            <a:pPr>
              <a:buFont typeface="Wingdings" pitchFamily="2" charset="2"/>
              <a:buChar char="v"/>
            </a:pPr>
            <a:r>
              <a:rPr lang="en-US" dirty="0" smtClean="0"/>
              <a:t>The poem deals with the state of anxiety when one starts growing up and  showing signs of ageing.</a:t>
            </a:r>
          </a:p>
          <a:p>
            <a:pPr>
              <a:buFont typeface="Wingdings" pitchFamily="2" charset="2"/>
              <a:buChar char="v"/>
            </a:pPr>
            <a:r>
              <a:rPr lang="en-US" dirty="0" smtClean="0"/>
              <a:t>No one wants to age and look old but that’s the law of nature.</a:t>
            </a:r>
          </a:p>
          <a:p>
            <a:pPr>
              <a:buFont typeface="Wingdings" pitchFamily="2" charset="2"/>
              <a:buChar char="v"/>
            </a:pPr>
            <a:r>
              <a:rPr lang="en-US" dirty="0" smtClean="0"/>
              <a:t>Hence, we need to develop an inner strength to face all stages of life gracefully.</a:t>
            </a:r>
          </a:p>
        </p:txBody>
      </p:sp>
      <p:pic>
        <p:nvPicPr>
          <p:cNvPr id="6146" name="Picture 2" descr="http://i.dailymail.co.uk/i/pix/2012/02/08/article-2097717-11A1860B000005DC-258_233x322.jpg">
            <a:hlinkClick r:id="rId2"/>
          </p:cNvPr>
          <p:cNvPicPr>
            <a:picLocks noChangeAspect="1" noChangeArrowheads="1"/>
          </p:cNvPicPr>
          <p:nvPr/>
        </p:nvPicPr>
        <p:blipFill>
          <a:blip r:embed="rId3" cstate="print"/>
          <a:srcRect l="1626" t="9391" r="-582" b="1203"/>
          <a:stretch>
            <a:fillRect/>
          </a:stretch>
        </p:blipFill>
        <p:spPr bwMode="auto">
          <a:xfrm>
            <a:off x="5436096" y="1484784"/>
            <a:ext cx="3402594" cy="42484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9" presetClass="entr" presetSubtype="0" accel="100000" fill="hold" nodeType="clickEffect">
                                  <p:stCondLst>
                                    <p:cond delay="0"/>
                                  </p:stCondLst>
                                  <p:childTnLst>
                                    <p:set>
                                      <p:cBhvr>
                                        <p:cTn id="17" dur="1" fill="hold">
                                          <p:stCondLst>
                                            <p:cond delay="0"/>
                                          </p:stCondLst>
                                        </p:cTn>
                                        <p:tgtEl>
                                          <p:spTgt spid="6146"/>
                                        </p:tgtEl>
                                        <p:attrNameLst>
                                          <p:attrName>style.visibility</p:attrName>
                                        </p:attrNameLst>
                                      </p:cBhvr>
                                      <p:to>
                                        <p:strVal val="visible"/>
                                      </p:to>
                                    </p:set>
                                    <p:anim calcmode="lin" valueType="num">
                                      <p:cBhvr>
                                        <p:cTn id="18" dur="500" fill="hold"/>
                                        <p:tgtEl>
                                          <p:spTgt spid="6146"/>
                                        </p:tgtEl>
                                        <p:attrNameLst>
                                          <p:attrName>ppt_h</p:attrName>
                                        </p:attrNameLst>
                                      </p:cBhvr>
                                      <p:tavLst>
                                        <p:tav tm="0">
                                          <p:val>
                                            <p:strVal val="#ppt_h/20"/>
                                          </p:val>
                                        </p:tav>
                                        <p:tav tm="50000">
                                          <p:val>
                                            <p:strVal val="#ppt_h/20"/>
                                          </p:val>
                                        </p:tav>
                                        <p:tav tm="100000">
                                          <p:val>
                                            <p:strVal val="#ppt_h"/>
                                          </p:val>
                                        </p:tav>
                                      </p:tavLst>
                                    </p:anim>
                                    <p:anim calcmode="lin" valueType="num">
                                      <p:cBhvr>
                                        <p:cTn id="19" dur="500" fill="hold"/>
                                        <p:tgtEl>
                                          <p:spTgt spid="6146"/>
                                        </p:tgtEl>
                                        <p:attrNameLst>
                                          <p:attrName>ppt_w</p:attrName>
                                        </p:attrNameLst>
                                      </p:cBhvr>
                                      <p:tavLst>
                                        <p:tav tm="0">
                                          <p:val>
                                            <p:strVal val="#ppt_w+.3"/>
                                          </p:val>
                                        </p:tav>
                                        <p:tav tm="50000">
                                          <p:val>
                                            <p:strVal val="#ppt_w+.3"/>
                                          </p:val>
                                        </p:tav>
                                        <p:tav tm="100000">
                                          <p:val>
                                            <p:strVal val="#ppt_w"/>
                                          </p:val>
                                        </p:tav>
                                      </p:tavLst>
                                    </p:anim>
                                    <p:anim calcmode="lin" valueType="num">
                                      <p:cBhvr>
                                        <p:cTn id="20" dur="500" fill="hold"/>
                                        <p:tgtEl>
                                          <p:spTgt spid="6146"/>
                                        </p:tgtEl>
                                        <p:attrNameLst>
                                          <p:attrName>ppt_x</p:attrName>
                                        </p:attrNameLst>
                                      </p:cBhvr>
                                      <p:tavLst>
                                        <p:tav tm="0">
                                          <p:val>
                                            <p:strVal val="#ppt_x-.3"/>
                                          </p:val>
                                        </p:tav>
                                        <p:tav tm="50000">
                                          <p:val>
                                            <p:strVal val="#ppt_x"/>
                                          </p:val>
                                        </p:tav>
                                        <p:tav tm="100000">
                                          <p:val>
                                            <p:strVal val="#ppt_x"/>
                                          </p:val>
                                        </p:tav>
                                      </p:tavLst>
                                    </p:anim>
                                    <p:anim calcmode="lin" valueType="num">
                                      <p:cBhvr>
                                        <p:cTn id="21"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additive="base">
                                        <p:cTn id="26"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additive="base">
                                        <p:cTn id="32"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STANZA 1</a:t>
            </a:r>
            <a:endParaRPr lang="en-IN" dirty="0"/>
          </a:p>
        </p:txBody>
      </p:sp>
      <p:sp>
        <p:nvSpPr>
          <p:cNvPr id="3" name="Content Placeholder 2"/>
          <p:cNvSpPr>
            <a:spLocks noGrp="1"/>
          </p:cNvSpPr>
          <p:nvPr>
            <p:ph sz="quarter" idx="1"/>
          </p:nvPr>
        </p:nvSpPr>
        <p:spPr>
          <a:xfrm>
            <a:off x="457200" y="1340768"/>
            <a:ext cx="8686800" cy="2260572"/>
          </a:xfrm>
        </p:spPr>
        <p:txBody>
          <a:bodyPr>
            <a:noAutofit/>
          </a:bodyPr>
          <a:lstStyle/>
          <a:p>
            <a:pPr>
              <a:buNone/>
            </a:pPr>
            <a:r>
              <a:rPr lang="en-US" sz="3200" dirty="0" smtClean="0">
                <a:latin typeface="Brush Script MT" pitchFamily="66" charset="0"/>
                <a:cs typeface="Times New Roman" pitchFamily="18" charset="0"/>
              </a:rPr>
              <a:t>I am silver and exact. I have no preconceptions</a:t>
            </a:r>
            <a:r>
              <a:rPr lang="en-IN" sz="3200" dirty="0" smtClean="0">
                <a:latin typeface="Brush Script MT" pitchFamily="66" charset="0"/>
                <a:cs typeface="Times New Roman" pitchFamily="18" charset="0"/>
              </a:rPr>
              <a:t>.</a:t>
            </a:r>
          </a:p>
          <a:p>
            <a:pPr>
              <a:buNone/>
            </a:pPr>
            <a:r>
              <a:rPr lang="en-US" sz="3200" dirty="0" smtClean="0">
                <a:latin typeface="Brush Script MT" pitchFamily="66" charset="0"/>
                <a:cs typeface="Times New Roman" pitchFamily="18" charset="0"/>
              </a:rPr>
              <a:t>Whatever I see I swallow immediately</a:t>
            </a:r>
          </a:p>
          <a:p>
            <a:pPr>
              <a:buNone/>
            </a:pPr>
            <a:r>
              <a:rPr lang="en-US" sz="3200" dirty="0" smtClean="0">
                <a:latin typeface="Brush Script MT" pitchFamily="66" charset="0"/>
                <a:cs typeface="Times New Roman" pitchFamily="18" charset="0"/>
              </a:rPr>
              <a:t>Just as it is, unmisted by love or dislike.</a:t>
            </a:r>
          </a:p>
          <a:p>
            <a:pPr>
              <a:buNone/>
            </a:pPr>
            <a:r>
              <a:rPr lang="en-US" sz="3200" dirty="0" smtClean="0">
                <a:latin typeface="Brush Script MT" pitchFamily="66" charset="0"/>
                <a:cs typeface="Times New Roman" pitchFamily="18" charset="0"/>
              </a:rPr>
              <a:t>I am not cruel, only truthful-</a:t>
            </a:r>
          </a:p>
          <a:p>
            <a:pPr>
              <a:buNone/>
            </a:pPr>
            <a:endParaRPr lang="en-IN" sz="3200" dirty="0">
              <a:latin typeface="Brush Script MT" pitchFamily="66" charset="0"/>
            </a:endParaRPr>
          </a:p>
        </p:txBody>
      </p:sp>
      <p:sp>
        <p:nvSpPr>
          <p:cNvPr id="4" name="TextBox 3"/>
          <p:cNvSpPr txBox="1"/>
          <p:nvPr/>
        </p:nvSpPr>
        <p:spPr>
          <a:xfrm>
            <a:off x="1115616" y="4077072"/>
            <a:ext cx="7704856" cy="2123658"/>
          </a:xfrm>
          <a:prstGeom prst="rect">
            <a:avLst/>
          </a:prstGeom>
          <a:noFill/>
        </p:spPr>
        <p:txBody>
          <a:bodyPr wrap="square" rtlCol="0">
            <a:spAutoFit/>
          </a:bodyPr>
          <a:lstStyle/>
          <a:p>
            <a:r>
              <a:rPr lang="en-US" sz="2200" dirty="0" smtClean="0"/>
              <a:t>Giving the description of itself, the mirror says that it is silver coloured  and accurate while reflecting the images of the objects that fall on its surface. The image is clear and exact as it is neither distorted nor beautified according to its likes and dislikes. It is not out of cruelty  but truthfulness that it   reflects exactly as it sees with a thoughtless mind.</a:t>
            </a:r>
            <a:endParaRPr lang="en-IN"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8"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ppt_x</p:attrName>
                                        </p:attrNameLst>
                                      </p:cBhvr>
                                      <p:tavLst>
                                        <p:tav tm="0">
                                          <p:val>
                                            <p:strVal val="#ppt_x-#ppt_w/2"/>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8"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ppt_x</p:attrName>
                                        </p:attrNameLst>
                                      </p:cBhvr>
                                      <p:tavLst>
                                        <p:tav tm="0">
                                          <p:val>
                                            <p:strVal val="#ppt_x-#ppt_w/2"/>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17" presetClass="entr" presetSubtype="8"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ppt_x</p:attrName>
                                        </p:attrNameLst>
                                      </p:cBhvr>
                                      <p:tavLst>
                                        <p:tav tm="0">
                                          <p:val>
                                            <p:strVal val="#ppt_x-#ppt_w/2"/>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0"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17" presetClass="entr" presetSubtype="8"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p:cTn id="36" dur="1000" fill="hold"/>
                                        <p:tgtEl>
                                          <p:spTgt spid="3">
                                            <p:txEl>
                                              <p:pRg st="3" end="3"/>
                                            </p:txEl>
                                          </p:spTgt>
                                        </p:tgtEl>
                                        <p:attrNameLst>
                                          <p:attrName>ppt_x</p:attrName>
                                        </p:attrNameLst>
                                      </p:cBhvr>
                                      <p:tavLst>
                                        <p:tav tm="0">
                                          <p:val>
                                            <p:strVal val="#ppt_x-#ppt_w/2"/>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9" dur="1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ipe(down)">
                                      <p:cBhvr>
                                        <p:cTn id="4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922114"/>
          </a:xfrm>
        </p:spPr>
        <p:txBody>
          <a:bodyPr/>
          <a:lstStyle/>
          <a:p>
            <a:r>
              <a:rPr lang="en-US" dirty="0" smtClean="0"/>
              <a:t>  STANZA 2</a:t>
            </a:r>
            <a:endParaRPr lang="en-IN" dirty="0"/>
          </a:p>
        </p:txBody>
      </p:sp>
      <p:sp>
        <p:nvSpPr>
          <p:cNvPr id="3" name="Content Placeholder 2"/>
          <p:cNvSpPr>
            <a:spLocks noGrp="1"/>
          </p:cNvSpPr>
          <p:nvPr>
            <p:ph sz="quarter" idx="1"/>
          </p:nvPr>
        </p:nvSpPr>
        <p:spPr>
          <a:xfrm>
            <a:off x="457200" y="1268760"/>
            <a:ext cx="8686800" cy="2880320"/>
          </a:xfrm>
        </p:spPr>
        <p:txBody>
          <a:bodyPr>
            <a:noAutofit/>
          </a:bodyPr>
          <a:lstStyle/>
          <a:p>
            <a:pPr>
              <a:buNone/>
            </a:pPr>
            <a:r>
              <a:rPr lang="en-US" sz="3200" i="1" dirty="0" smtClean="0">
                <a:latin typeface="Brush Script MT" pitchFamily="66" charset="0"/>
                <a:cs typeface="Times New Roman" pitchFamily="18" charset="0"/>
              </a:rPr>
              <a:t>The eye of a little god, four-cornered.</a:t>
            </a:r>
          </a:p>
          <a:p>
            <a:pPr>
              <a:buNone/>
            </a:pPr>
            <a:r>
              <a:rPr lang="en-US" sz="3200" i="1" dirty="0" smtClean="0">
                <a:latin typeface="Brush Script MT" pitchFamily="66" charset="0"/>
                <a:cs typeface="Times New Roman" pitchFamily="18" charset="0"/>
              </a:rPr>
              <a:t>Most of the time mediate on the wall on the opposite wall.</a:t>
            </a:r>
          </a:p>
          <a:p>
            <a:pPr>
              <a:buNone/>
            </a:pPr>
            <a:r>
              <a:rPr lang="en-US" sz="3200" i="1" dirty="0" smtClean="0">
                <a:latin typeface="Brush Script MT" pitchFamily="66" charset="0"/>
                <a:cs typeface="Times New Roman" pitchFamily="18" charset="0"/>
              </a:rPr>
              <a:t>It’s pink with speckles. I have looked at it so long</a:t>
            </a:r>
          </a:p>
          <a:p>
            <a:pPr>
              <a:buNone/>
            </a:pPr>
            <a:r>
              <a:rPr lang="en-US" sz="3200" i="1" dirty="0" smtClean="0">
                <a:latin typeface="Brush Script MT" pitchFamily="66" charset="0"/>
                <a:cs typeface="Times New Roman" pitchFamily="18" charset="0"/>
              </a:rPr>
              <a:t>I think it is a part of my heart. But it flickers.</a:t>
            </a:r>
          </a:p>
          <a:p>
            <a:pPr>
              <a:buNone/>
            </a:pPr>
            <a:r>
              <a:rPr lang="en-US" sz="3200" i="1" dirty="0" smtClean="0">
                <a:latin typeface="Brush Script MT" pitchFamily="66" charset="0"/>
                <a:cs typeface="Times New Roman" pitchFamily="18" charset="0"/>
              </a:rPr>
              <a:t>Face and darkness separate us over and over.</a:t>
            </a:r>
          </a:p>
          <a:p>
            <a:pPr>
              <a:buNone/>
            </a:pPr>
            <a:endParaRPr lang="en-IN" sz="3200" dirty="0">
              <a:latin typeface="Brush Script MT" pitchFamily="66" charset="0"/>
            </a:endParaRPr>
          </a:p>
        </p:txBody>
      </p:sp>
      <p:sp>
        <p:nvSpPr>
          <p:cNvPr id="4" name="TextBox 3"/>
          <p:cNvSpPr txBox="1"/>
          <p:nvPr/>
        </p:nvSpPr>
        <p:spPr>
          <a:xfrm>
            <a:off x="1979712" y="4293096"/>
            <a:ext cx="6858048" cy="2246769"/>
          </a:xfrm>
          <a:prstGeom prst="rect">
            <a:avLst/>
          </a:prstGeom>
          <a:noFill/>
        </p:spPr>
        <p:txBody>
          <a:bodyPr wrap="square" rtlCol="0">
            <a:spAutoFit/>
          </a:bodyPr>
          <a:lstStyle/>
          <a:p>
            <a:r>
              <a:rPr lang="en-US" sz="2000" dirty="0" smtClean="0"/>
              <a:t>The mirror refers to itself as God because it has seen every side of a person from every nook and corner.  Most of the time,  it reflects the opposite wall which  is pink in colour and has dark patches on it. It had looked at it for such a long time that it seems to a part of its very existence now. However, the steady view is interrupted at times by darkness and people who want to see themselves in the mirror.</a:t>
            </a:r>
            <a:endParaRPr lang="en-IN"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8"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ppt_x</p:attrName>
                                        </p:attrNameLst>
                                      </p:cBhvr>
                                      <p:tavLst>
                                        <p:tav tm="0">
                                          <p:val>
                                            <p:strVal val="#ppt_x-#ppt_w/2"/>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8"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ppt_x</p:attrName>
                                        </p:attrNameLst>
                                      </p:cBhvr>
                                      <p:tavLst>
                                        <p:tav tm="0">
                                          <p:val>
                                            <p:strVal val="#ppt_x-#ppt_w/2"/>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17" presetClass="entr" presetSubtype="8"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ppt_x</p:attrName>
                                        </p:attrNameLst>
                                      </p:cBhvr>
                                      <p:tavLst>
                                        <p:tav tm="0">
                                          <p:val>
                                            <p:strVal val="#ppt_x-#ppt_w/2"/>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0"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17" presetClass="entr" presetSubtype="8"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p:cTn id="36" dur="1000" fill="hold"/>
                                        <p:tgtEl>
                                          <p:spTgt spid="3">
                                            <p:txEl>
                                              <p:pRg st="3" end="3"/>
                                            </p:txEl>
                                          </p:spTgt>
                                        </p:tgtEl>
                                        <p:attrNameLst>
                                          <p:attrName>ppt_x</p:attrName>
                                        </p:attrNameLst>
                                      </p:cBhvr>
                                      <p:tavLst>
                                        <p:tav tm="0">
                                          <p:val>
                                            <p:strVal val="#ppt_x-#ppt_w/2"/>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38"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9" dur="1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17" presetClass="entr" presetSubtype="8" fill="hold" grpId="0"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 calcmode="lin" valueType="num">
                                      <p:cBhvr>
                                        <p:cTn id="44" dur="1000" fill="hold"/>
                                        <p:tgtEl>
                                          <p:spTgt spid="3">
                                            <p:txEl>
                                              <p:pRg st="4" end="4"/>
                                            </p:txEl>
                                          </p:spTgt>
                                        </p:tgtEl>
                                        <p:attrNameLst>
                                          <p:attrName>ppt_x</p:attrName>
                                        </p:attrNameLst>
                                      </p:cBhvr>
                                      <p:tavLst>
                                        <p:tav tm="0">
                                          <p:val>
                                            <p:strVal val="#ppt_x-#ppt_w/2"/>
                                          </p:val>
                                        </p:tav>
                                        <p:tav tm="100000">
                                          <p:val>
                                            <p:strVal val="#ppt_x"/>
                                          </p:val>
                                        </p:tav>
                                      </p:tavLst>
                                    </p:anim>
                                    <p:anim calcmode="lin" valueType="num">
                                      <p:cBhvr>
                                        <p:cTn id="45" dur="10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46"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7" dur="1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ipe(down)">
                                      <p:cBhvr>
                                        <p:cTn id="5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78098"/>
          </a:xfrm>
        </p:spPr>
        <p:txBody>
          <a:bodyPr/>
          <a:lstStyle/>
          <a:p>
            <a:r>
              <a:rPr lang="en-US" dirty="0" smtClean="0"/>
              <a:t>STANZA 3</a:t>
            </a:r>
            <a:endParaRPr lang="en-IN" dirty="0"/>
          </a:p>
        </p:txBody>
      </p:sp>
      <p:sp>
        <p:nvSpPr>
          <p:cNvPr id="3" name="Content Placeholder 2"/>
          <p:cNvSpPr>
            <a:spLocks noGrp="1"/>
          </p:cNvSpPr>
          <p:nvPr>
            <p:ph sz="quarter" idx="1"/>
          </p:nvPr>
        </p:nvSpPr>
        <p:spPr>
          <a:xfrm>
            <a:off x="251520" y="980728"/>
            <a:ext cx="7632848" cy="1800200"/>
          </a:xfrm>
        </p:spPr>
        <p:txBody>
          <a:bodyPr>
            <a:noAutofit/>
          </a:bodyPr>
          <a:lstStyle/>
          <a:p>
            <a:pPr>
              <a:buNone/>
            </a:pPr>
            <a:r>
              <a:rPr lang="en-US" sz="3200" i="1" dirty="0" smtClean="0">
                <a:latin typeface="Brush Script MT" pitchFamily="66" charset="0"/>
                <a:cs typeface="Times New Roman" pitchFamily="18" charset="0"/>
              </a:rPr>
              <a:t>Now I am a lake. A woman bends over me,</a:t>
            </a:r>
          </a:p>
          <a:p>
            <a:pPr>
              <a:buNone/>
            </a:pPr>
            <a:r>
              <a:rPr lang="en-US" sz="3200" i="1" dirty="0" smtClean="0">
                <a:latin typeface="Brush Script MT" pitchFamily="66" charset="0"/>
                <a:cs typeface="Times New Roman" pitchFamily="18" charset="0"/>
              </a:rPr>
              <a:t>Searching my reaches for what she really is.</a:t>
            </a:r>
          </a:p>
          <a:p>
            <a:pPr>
              <a:buNone/>
            </a:pPr>
            <a:r>
              <a:rPr lang="en-US" sz="3200" i="1" dirty="0" smtClean="0">
                <a:latin typeface="Brush Script MT" pitchFamily="66" charset="0"/>
                <a:cs typeface="Times New Roman" pitchFamily="18" charset="0"/>
              </a:rPr>
              <a:t>Then she turns to those liars, the candles or the moon.</a:t>
            </a:r>
          </a:p>
          <a:p>
            <a:pPr>
              <a:buNone/>
            </a:pPr>
            <a:r>
              <a:rPr lang="en-US" sz="3200" i="1" dirty="0" smtClean="0">
                <a:latin typeface="Brush Script MT" pitchFamily="66" charset="0"/>
                <a:cs typeface="Times New Roman" pitchFamily="18" charset="0"/>
              </a:rPr>
              <a:t>I see her back, and reflect it faithfully.</a:t>
            </a:r>
          </a:p>
          <a:p>
            <a:pPr>
              <a:buNone/>
            </a:pPr>
            <a:r>
              <a:rPr lang="en-US" sz="3200" i="1" dirty="0" smtClean="0">
                <a:latin typeface="Brush Script MT" pitchFamily="66" charset="0"/>
                <a:cs typeface="Times New Roman" pitchFamily="18" charset="0"/>
              </a:rPr>
              <a:t>She rewards me with tears and an agitation of hands.</a:t>
            </a:r>
          </a:p>
        </p:txBody>
      </p:sp>
      <p:sp>
        <p:nvSpPr>
          <p:cNvPr id="4" name="TextBox 3"/>
          <p:cNvSpPr txBox="1"/>
          <p:nvPr/>
        </p:nvSpPr>
        <p:spPr>
          <a:xfrm>
            <a:off x="1403648" y="3933055"/>
            <a:ext cx="7344816" cy="2862322"/>
          </a:xfrm>
          <a:prstGeom prst="rect">
            <a:avLst/>
          </a:prstGeom>
          <a:noFill/>
        </p:spPr>
        <p:txBody>
          <a:bodyPr wrap="square" rtlCol="0">
            <a:spAutoFit/>
          </a:bodyPr>
          <a:lstStyle/>
          <a:p>
            <a:r>
              <a:rPr lang="en-IN" sz="2000" dirty="0"/>
              <a:t>The surface of a still lake can act as a mirror.  Hence, although the narrator’s form has changed, its function hasn’t. It is still a reflecting surface</a:t>
            </a:r>
            <a:r>
              <a:rPr lang="en-IN" sz="2000" dirty="0" smtClean="0"/>
              <a:t>. A woman looks into it very</a:t>
            </a:r>
            <a:r>
              <a:rPr lang="en-US" sz="2000" dirty="0" smtClean="0"/>
              <a:t> closely.  Delving into its depth, she searches for her lost beauty and youth. </a:t>
            </a:r>
            <a:r>
              <a:rPr lang="en-IN" sz="2000" dirty="0"/>
              <a:t>Candlelight and moonlight can often hide the imperfections in one’s face. They are thus not accurate or truthful. Hence the </a:t>
            </a:r>
            <a:r>
              <a:rPr lang="en-IN" sz="2000" dirty="0" smtClean="0"/>
              <a:t>mirror calls </a:t>
            </a:r>
            <a:r>
              <a:rPr lang="en-IN" sz="2000" dirty="0"/>
              <a:t>them </a:t>
            </a:r>
            <a:r>
              <a:rPr lang="en-IN" sz="2000" dirty="0" smtClean="0"/>
              <a:t>liars. </a:t>
            </a:r>
            <a:r>
              <a:rPr lang="en-IN" sz="2000" dirty="0"/>
              <a:t>But even though, the lake performs its duty as a mirror, the woman is not pleased with what she sees. She feels sad and angry, thus leading to ‘tears and an agitation of hands’.</a:t>
            </a:r>
          </a:p>
        </p:txBody>
      </p:sp>
      <p:pic>
        <p:nvPicPr>
          <p:cNvPr id="5" name="Picture 4" descr="m4.jpg"/>
          <p:cNvPicPr>
            <a:picLocks noChangeAspect="1"/>
          </p:cNvPicPr>
          <p:nvPr/>
        </p:nvPicPr>
        <p:blipFill>
          <a:blip r:embed="rId2" cstate="print"/>
          <a:srcRect l="3392" r="22663" b="10006"/>
          <a:stretch>
            <a:fillRect/>
          </a:stretch>
        </p:blipFill>
        <p:spPr>
          <a:xfrm>
            <a:off x="6299021" y="260648"/>
            <a:ext cx="2629625" cy="18002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8"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ppt_x</p:attrName>
                                        </p:attrNameLst>
                                      </p:cBhvr>
                                      <p:tavLst>
                                        <p:tav tm="0">
                                          <p:val>
                                            <p:strVal val="#ppt_x-#ppt_w/2"/>
                                          </p:val>
                                        </p:tav>
                                        <p:tav tm="100000">
                                          <p:val>
                                            <p:strVal val="#ppt_x"/>
                                          </p:val>
                                        </p:tav>
                                      </p:tavLst>
                                    </p:anim>
                                    <p:anim calcmode="lin" valueType="num">
                                      <p:cBhvr>
                                        <p:cTn id="13"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8"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ppt_x</p:attrName>
                                        </p:attrNameLst>
                                      </p:cBhvr>
                                      <p:tavLst>
                                        <p:tav tm="0">
                                          <p:val>
                                            <p:strVal val="#ppt_x-#ppt_w/2"/>
                                          </p:val>
                                        </p:tav>
                                        <p:tav tm="100000">
                                          <p:val>
                                            <p:strVal val="#ppt_x"/>
                                          </p:val>
                                        </p:tav>
                                      </p:tavLst>
                                    </p:anim>
                                    <p:anim calcmode="lin" valueType="num">
                                      <p:cBhvr>
                                        <p:cTn id="21"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5"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25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29" dur="25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30" dur="250" accel="50000" fill="hold">
                                          <p:stCondLst>
                                            <p:cond delay="250"/>
                                          </p:stCondLst>
                                        </p:cTn>
                                        <p:tgtEl>
                                          <p:spTgt spid="5"/>
                                        </p:tgtEl>
                                        <p:attrNameLst>
                                          <p:attrName>ppt_w</p:attrName>
                                        </p:attrNameLst>
                                      </p:cBhvr>
                                      <p:tavLst>
                                        <p:tav tm="0">
                                          <p:val>
                                            <p:strVal val="#ppt_w*.05"/>
                                          </p:val>
                                        </p:tav>
                                        <p:tav tm="100000">
                                          <p:val>
                                            <p:strVal val="#ppt_w"/>
                                          </p:val>
                                        </p:tav>
                                      </p:tavLst>
                                    </p:anim>
                                    <p:anim calcmode="lin" valueType="num">
                                      <p:cBhvr>
                                        <p:cTn id="31" dur="500" fill="hold"/>
                                        <p:tgtEl>
                                          <p:spTgt spid="5"/>
                                        </p:tgtEl>
                                        <p:attrNameLst>
                                          <p:attrName>ppt_h</p:attrName>
                                        </p:attrNameLst>
                                      </p:cBhvr>
                                      <p:tavLst>
                                        <p:tav tm="0">
                                          <p:val>
                                            <p:strVal val="#ppt_h"/>
                                          </p:val>
                                        </p:tav>
                                        <p:tav tm="100000">
                                          <p:val>
                                            <p:strVal val="#ppt_h"/>
                                          </p:val>
                                        </p:tav>
                                      </p:tavLst>
                                    </p:anim>
                                    <p:anim calcmode="lin" valueType="num">
                                      <p:cBhvr>
                                        <p:cTn id="32" dur="25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33" dur="25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34" dur="250" accel="50000" fill="hold">
                                          <p:stCondLst>
                                            <p:cond delay="250"/>
                                          </p:stCondLst>
                                        </p:cTn>
                                        <p:tgtEl>
                                          <p:spTgt spid="5"/>
                                        </p:tgtEl>
                                        <p:attrNameLst>
                                          <p:attrName>ppt_y</p:attrName>
                                        </p:attrNameLst>
                                      </p:cBhvr>
                                      <p:tavLst>
                                        <p:tav tm="0">
                                          <p:val>
                                            <p:strVal val="#ppt_y+.1"/>
                                          </p:val>
                                        </p:tav>
                                        <p:tav tm="100000">
                                          <p:val>
                                            <p:strVal val="#ppt_y"/>
                                          </p:val>
                                        </p:tav>
                                      </p:tavLst>
                                    </p:anim>
                                    <p:animEffect transition="in" filter="fade">
                                      <p:cBhvr>
                                        <p:cTn id="35" dur="500" decel="50000">
                                          <p:stCondLst>
                                            <p:cond delay="0"/>
                                          </p:stCondLst>
                                        </p:cTn>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17" presetClass="entr" presetSubtype="8" fill="hold" grpId="0" nodeType="click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 calcmode="lin" valueType="num">
                                      <p:cBhvr>
                                        <p:cTn id="40" dur="500" fill="hold"/>
                                        <p:tgtEl>
                                          <p:spTgt spid="3">
                                            <p:txEl>
                                              <p:pRg st="2" end="2"/>
                                            </p:txEl>
                                          </p:spTgt>
                                        </p:tgtEl>
                                        <p:attrNameLst>
                                          <p:attrName>ppt_x</p:attrName>
                                        </p:attrNameLst>
                                      </p:cBhvr>
                                      <p:tavLst>
                                        <p:tav tm="0">
                                          <p:val>
                                            <p:strVal val="#ppt_x-#ppt_w/2"/>
                                          </p:val>
                                        </p:tav>
                                        <p:tav tm="100000">
                                          <p:val>
                                            <p:strVal val="#ppt_x"/>
                                          </p:val>
                                        </p:tav>
                                      </p:tavLst>
                                    </p:anim>
                                    <p:anim calcmode="lin" valueType="num">
                                      <p:cBhvr>
                                        <p:cTn id="41"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4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17" presetClass="entr" presetSubtype="8" fill="hold" grpId="0" nodeType="clickEffect">
                                  <p:stCondLst>
                                    <p:cond delay="0"/>
                                  </p:stCondLst>
                                  <p:childTnLst>
                                    <p:set>
                                      <p:cBhvr>
                                        <p:cTn id="47" dur="1" fill="hold">
                                          <p:stCondLst>
                                            <p:cond delay="0"/>
                                          </p:stCondLst>
                                        </p:cTn>
                                        <p:tgtEl>
                                          <p:spTgt spid="3">
                                            <p:txEl>
                                              <p:pRg st="3" end="3"/>
                                            </p:txEl>
                                          </p:spTgt>
                                        </p:tgtEl>
                                        <p:attrNameLst>
                                          <p:attrName>style.visibility</p:attrName>
                                        </p:attrNameLst>
                                      </p:cBhvr>
                                      <p:to>
                                        <p:strVal val="visible"/>
                                      </p:to>
                                    </p:set>
                                    <p:anim calcmode="lin" valueType="num">
                                      <p:cBhvr>
                                        <p:cTn id="48" dur="500" fill="hold"/>
                                        <p:tgtEl>
                                          <p:spTgt spid="3">
                                            <p:txEl>
                                              <p:pRg st="3" end="3"/>
                                            </p:txEl>
                                          </p:spTgt>
                                        </p:tgtEl>
                                        <p:attrNameLst>
                                          <p:attrName>ppt_x</p:attrName>
                                        </p:attrNameLst>
                                      </p:cBhvr>
                                      <p:tavLst>
                                        <p:tav tm="0">
                                          <p:val>
                                            <p:strVal val="#ppt_x-#ppt_w/2"/>
                                          </p:val>
                                        </p:tav>
                                        <p:tav tm="100000">
                                          <p:val>
                                            <p:strVal val="#ppt_x"/>
                                          </p:val>
                                        </p:tav>
                                      </p:tavLst>
                                    </p:anim>
                                    <p:anim calcmode="lin" valueType="num">
                                      <p:cBhvr>
                                        <p:cTn id="49" dur="5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50"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51" dur="5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17" presetClass="entr" presetSubtype="8" fill="hold" grpId="0" nodeType="clickEffect">
                                  <p:stCondLst>
                                    <p:cond delay="0"/>
                                  </p:stCondLst>
                                  <p:childTnLst>
                                    <p:set>
                                      <p:cBhvr>
                                        <p:cTn id="55" dur="1" fill="hold">
                                          <p:stCondLst>
                                            <p:cond delay="0"/>
                                          </p:stCondLst>
                                        </p:cTn>
                                        <p:tgtEl>
                                          <p:spTgt spid="3">
                                            <p:txEl>
                                              <p:pRg st="4" end="4"/>
                                            </p:txEl>
                                          </p:spTgt>
                                        </p:tgtEl>
                                        <p:attrNameLst>
                                          <p:attrName>style.visibility</p:attrName>
                                        </p:attrNameLst>
                                      </p:cBhvr>
                                      <p:to>
                                        <p:strVal val="visible"/>
                                      </p:to>
                                    </p:set>
                                    <p:anim calcmode="lin" valueType="num">
                                      <p:cBhvr>
                                        <p:cTn id="56" dur="500" fill="hold"/>
                                        <p:tgtEl>
                                          <p:spTgt spid="3">
                                            <p:txEl>
                                              <p:pRg st="4" end="4"/>
                                            </p:txEl>
                                          </p:spTgt>
                                        </p:tgtEl>
                                        <p:attrNameLst>
                                          <p:attrName>ppt_x</p:attrName>
                                        </p:attrNameLst>
                                      </p:cBhvr>
                                      <p:tavLst>
                                        <p:tav tm="0">
                                          <p:val>
                                            <p:strVal val="#ppt_x-#ppt_w/2"/>
                                          </p:val>
                                        </p:tav>
                                        <p:tav tm="100000">
                                          <p:val>
                                            <p:strVal val="#ppt_x"/>
                                          </p:val>
                                        </p:tav>
                                      </p:tavLst>
                                    </p:anim>
                                    <p:anim calcmode="lin" valueType="num">
                                      <p:cBhvr>
                                        <p:cTn id="57" dur="5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5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9" dur="5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wipe(down)">
                                      <p:cBhvr>
                                        <p:cTn id="6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78098"/>
          </a:xfrm>
        </p:spPr>
        <p:txBody>
          <a:bodyPr/>
          <a:lstStyle/>
          <a:p>
            <a:r>
              <a:rPr lang="en-US" dirty="0" smtClean="0"/>
              <a:t>STANZA 4</a:t>
            </a:r>
            <a:endParaRPr lang="en-IN" dirty="0"/>
          </a:p>
        </p:txBody>
      </p:sp>
      <p:sp>
        <p:nvSpPr>
          <p:cNvPr id="3" name="Content Placeholder 2"/>
          <p:cNvSpPr>
            <a:spLocks noGrp="1"/>
          </p:cNvSpPr>
          <p:nvPr>
            <p:ph sz="quarter" idx="1"/>
          </p:nvPr>
        </p:nvSpPr>
        <p:spPr>
          <a:xfrm>
            <a:off x="-32" y="1052736"/>
            <a:ext cx="9001188" cy="2304256"/>
          </a:xfrm>
        </p:spPr>
        <p:txBody>
          <a:bodyPr>
            <a:noAutofit/>
          </a:bodyPr>
          <a:lstStyle/>
          <a:p>
            <a:pPr>
              <a:buNone/>
            </a:pPr>
            <a:r>
              <a:rPr lang="en-US" sz="3200" dirty="0" smtClean="0">
                <a:latin typeface="Brush Script MT" pitchFamily="66" charset="0"/>
                <a:cs typeface="Times New Roman" pitchFamily="18" charset="0"/>
              </a:rPr>
              <a:t>I am important to her. She comes and goes.</a:t>
            </a:r>
          </a:p>
          <a:p>
            <a:pPr>
              <a:buNone/>
            </a:pPr>
            <a:r>
              <a:rPr lang="en-US" sz="3200" dirty="0" smtClean="0">
                <a:latin typeface="Brush Script MT" pitchFamily="66" charset="0"/>
                <a:cs typeface="Times New Roman" pitchFamily="18" charset="0"/>
              </a:rPr>
              <a:t>Each morning it is her face that replaces the darkness.</a:t>
            </a:r>
          </a:p>
          <a:p>
            <a:pPr>
              <a:buNone/>
            </a:pPr>
            <a:r>
              <a:rPr lang="en-US" sz="3200" dirty="0" smtClean="0">
                <a:latin typeface="Brush Script MT" pitchFamily="66" charset="0"/>
                <a:cs typeface="Times New Roman" pitchFamily="18" charset="0"/>
              </a:rPr>
              <a:t>In me she has drowned a young girl, and in me an old woman</a:t>
            </a:r>
          </a:p>
          <a:p>
            <a:pPr>
              <a:buNone/>
            </a:pPr>
            <a:r>
              <a:rPr lang="en-US" sz="3200" dirty="0" smtClean="0">
                <a:latin typeface="Brush Script MT" pitchFamily="66" charset="0"/>
                <a:cs typeface="Times New Roman" pitchFamily="18" charset="0"/>
              </a:rPr>
              <a:t>Rises toward her day after day like a terrible fish.</a:t>
            </a:r>
          </a:p>
        </p:txBody>
      </p:sp>
      <p:sp>
        <p:nvSpPr>
          <p:cNvPr id="4" name="TextBox 3"/>
          <p:cNvSpPr txBox="1"/>
          <p:nvPr/>
        </p:nvSpPr>
        <p:spPr>
          <a:xfrm>
            <a:off x="1259632" y="3861048"/>
            <a:ext cx="7884368" cy="3139321"/>
          </a:xfrm>
          <a:prstGeom prst="rect">
            <a:avLst/>
          </a:prstGeom>
          <a:noFill/>
        </p:spPr>
        <p:txBody>
          <a:bodyPr wrap="square" rtlCol="0">
            <a:spAutoFit/>
          </a:bodyPr>
          <a:lstStyle/>
          <a:p>
            <a:r>
              <a:rPr lang="en-IN" sz="2000" dirty="0"/>
              <a:t>A fish that is at a great depth will appear indistinct and far away, almost unreal. However as it slowly starts to swim upwards it will gradually appear closer and more and more discernible. Similarly, when one is young, old age seems distant and vague. However, as one grows older, old age slowly comes closer and becomes more and more evident. Sylvia Plath has thus used a powerful simile </a:t>
            </a:r>
            <a:r>
              <a:rPr lang="en-IN" sz="2000" dirty="0" smtClean="0"/>
              <a:t>here.</a:t>
            </a:r>
          </a:p>
          <a:p>
            <a:r>
              <a:rPr lang="en-IN" sz="2000" dirty="0" smtClean="0"/>
              <a:t>The word ‘terrible’ used before the fish is probably because the woman fears old age and its associated challenges, and thus the rising fish is ‘terrible’.</a:t>
            </a:r>
          </a:p>
          <a:p>
            <a:endParaRPr lang="en-IN" dirty="0"/>
          </a:p>
        </p:txBody>
      </p:sp>
      <p:pic>
        <p:nvPicPr>
          <p:cNvPr id="5" name="Picture 4" descr="m6.jpg"/>
          <p:cNvPicPr>
            <a:picLocks noChangeAspect="1"/>
          </p:cNvPicPr>
          <p:nvPr/>
        </p:nvPicPr>
        <p:blipFill>
          <a:blip r:embed="rId2" cstate="print"/>
          <a:srcRect l="15625" t="879" r="20312"/>
          <a:stretch>
            <a:fillRect/>
          </a:stretch>
        </p:blipFill>
        <p:spPr>
          <a:xfrm>
            <a:off x="6357950" y="0"/>
            <a:ext cx="2928958" cy="3027246"/>
          </a:xfrm>
          <a:prstGeom prst="rect">
            <a:avLst/>
          </a:prstGeom>
          <a:effectLst>
            <a:softEdge rad="6350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8"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ppt_x</p:attrName>
                                        </p:attrNameLst>
                                      </p:cBhvr>
                                      <p:tavLst>
                                        <p:tav tm="0">
                                          <p:val>
                                            <p:strVal val="#ppt_x-#ppt_w/2"/>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8"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ppt_x</p:attrName>
                                        </p:attrNameLst>
                                      </p:cBhvr>
                                      <p:tavLst>
                                        <p:tav tm="0">
                                          <p:val>
                                            <p:strVal val="#ppt_x-#ppt_w/2"/>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2"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1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17" presetClass="entr" presetSubtype="8"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ppt_x</p:attrName>
                                        </p:attrNameLst>
                                      </p:cBhvr>
                                      <p:tavLst>
                                        <p:tav tm="0">
                                          <p:val>
                                            <p:strVal val="#ppt_x-#ppt_w/2"/>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30"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1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48" presetClass="entr" presetSubtype="0" accel="50000" fill="hold"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 dur="1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animEffect transition="in" filter="fade">
                                      <p:cBhvr>
                                        <p:cTn id="39" dur="1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17" presetClass="entr" presetSubtype="8" fill="hold" grpId="0" nodeType="clickEffect">
                                  <p:stCondLst>
                                    <p:cond delay="0"/>
                                  </p:stCondLst>
                                  <p:childTnLst>
                                    <p:set>
                                      <p:cBhvr>
                                        <p:cTn id="43" dur="1" fill="hold">
                                          <p:stCondLst>
                                            <p:cond delay="0"/>
                                          </p:stCondLst>
                                        </p:cTn>
                                        <p:tgtEl>
                                          <p:spTgt spid="3">
                                            <p:txEl>
                                              <p:pRg st="3" end="3"/>
                                            </p:txEl>
                                          </p:spTgt>
                                        </p:tgtEl>
                                        <p:attrNameLst>
                                          <p:attrName>style.visibility</p:attrName>
                                        </p:attrNameLst>
                                      </p:cBhvr>
                                      <p:to>
                                        <p:strVal val="visible"/>
                                      </p:to>
                                    </p:set>
                                    <p:anim calcmode="lin" valueType="num">
                                      <p:cBhvr>
                                        <p:cTn id="44" dur="1000" fill="hold"/>
                                        <p:tgtEl>
                                          <p:spTgt spid="3">
                                            <p:txEl>
                                              <p:pRg st="3" end="3"/>
                                            </p:txEl>
                                          </p:spTgt>
                                        </p:tgtEl>
                                        <p:attrNameLst>
                                          <p:attrName>ppt_x</p:attrName>
                                        </p:attrNameLst>
                                      </p:cBhvr>
                                      <p:tavLst>
                                        <p:tav tm="0">
                                          <p:val>
                                            <p:strVal val="#ppt_x-#ppt_w/2"/>
                                          </p:val>
                                        </p:tav>
                                        <p:tav tm="100000">
                                          <p:val>
                                            <p:strVal val="#ppt_x"/>
                                          </p:val>
                                        </p:tav>
                                      </p:tavLst>
                                    </p:anim>
                                    <p:anim calcmode="lin" valueType="num">
                                      <p:cBhvr>
                                        <p:cTn id="45" dur="10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46"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7" dur="1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ipe(down)">
                                      <p:cBhvr>
                                        <p:cTn id="5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MESSAGE</a:t>
            </a:r>
            <a:endParaRPr lang="en-IN" dirty="0"/>
          </a:p>
        </p:txBody>
      </p:sp>
      <p:sp>
        <p:nvSpPr>
          <p:cNvPr id="3" name="Content Placeholder 2"/>
          <p:cNvSpPr>
            <a:spLocks noGrp="1"/>
          </p:cNvSpPr>
          <p:nvPr>
            <p:ph sz="quarter" idx="1"/>
          </p:nvPr>
        </p:nvSpPr>
        <p:spPr>
          <a:xfrm>
            <a:off x="395536" y="1447800"/>
            <a:ext cx="8352928" cy="2197224"/>
          </a:xfrm>
        </p:spPr>
        <p:txBody>
          <a:bodyPr>
            <a:normAutofit fontScale="77500" lnSpcReduction="20000"/>
          </a:bodyPr>
          <a:lstStyle/>
          <a:p>
            <a:pPr>
              <a:buFont typeface="Wingdings" pitchFamily="2" charset="2"/>
              <a:buChar char="v"/>
            </a:pPr>
            <a:r>
              <a:rPr lang="en-IN" dirty="0" smtClean="0"/>
              <a:t>It tells us that the external appearance does not matter. What matters is, who we are inside.</a:t>
            </a:r>
          </a:p>
          <a:p>
            <a:pPr>
              <a:buFont typeface="Wingdings" pitchFamily="2" charset="2"/>
              <a:buChar char="v"/>
            </a:pPr>
            <a:r>
              <a:rPr lang="en-IN" dirty="0" smtClean="0"/>
              <a:t>It tell us to value our true friends, even if they sometimes tell us things we don’t want to hear. It’s better than going to those liars like the candles or the moon.</a:t>
            </a:r>
          </a:p>
          <a:p>
            <a:pPr>
              <a:buFont typeface="Wingdings" pitchFamily="2" charset="2"/>
              <a:buChar char="v"/>
            </a:pPr>
            <a:r>
              <a:rPr lang="en-IN" dirty="0" smtClean="0"/>
              <a:t>The poem conveys the message that rather than living in the world of illusions, we need to change our attitude and learn to face and accept reality without indulging in self-pity.</a:t>
            </a:r>
          </a:p>
          <a:p>
            <a:pPr>
              <a:buFont typeface="Wingdings" pitchFamily="2" charset="2"/>
              <a:buChar char="v"/>
            </a:pPr>
            <a:endParaRPr lang="en-IN" dirty="0"/>
          </a:p>
        </p:txBody>
      </p:sp>
      <p:pic>
        <p:nvPicPr>
          <p:cNvPr id="4" name="Picture 3" descr="avii.jpg"/>
          <p:cNvPicPr>
            <a:picLocks noChangeAspect="1"/>
          </p:cNvPicPr>
          <p:nvPr/>
        </p:nvPicPr>
        <p:blipFill>
          <a:blip r:embed="rId2" cstate="print"/>
          <a:stretch>
            <a:fillRect/>
          </a:stretch>
        </p:blipFill>
        <p:spPr>
          <a:xfrm>
            <a:off x="2267744" y="3620876"/>
            <a:ext cx="4752528" cy="309427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290">
                                          <p:stCondLst>
                                            <p:cond delay="0"/>
                                          </p:stCondLst>
                                        </p:cTn>
                                        <p:tgtEl>
                                          <p:spTgt spid="3">
                                            <p:txEl>
                                              <p:pRg st="0" end="0"/>
                                            </p:txEl>
                                          </p:spTgt>
                                        </p:tgtEl>
                                      </p:cBhvr>
                                    </p:animEffect>
                                    <p:anim calcmode="lin" valueType="num">
                                      <p:cBhvr>
                                        <p:cTn id="13" dur="911"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4" dur="332"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5" dur="332" tmFilter="0, 0; 0.125,0.2665; 0.25,0.4; 0.375,0.465; 0.5,0.5;  0.625,0.535; 0.75,0.6; 0.875,0.7335; 1,1">
                                          <p:stCondLst>
                                            <p:cond delay="332"/>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6" dur="166" tmFilter="0, 0; 0.125,0.2665; 0.25,0.4; 0.375,0.465; 0.5,0.5;  0.625,0.535; 0.75,0.6; 0.875,0.7335; 1,1">
                                          <p:stCondLst>
                                            <p:cond delay="662"/>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7" dur="82" tmFilter="0, 0; 0.125,0.2665; 0.25,0.4; 0.375,0.465; 0.5,0.5;  0.625,0.535; 0.75,0.6; 0.875,0.7335; 1,1">
                                          <p:stCondLst>
                                            <p:cond delay="828"/>
                                          </p:stCondLst>
                                        </p:cTn>
                                        <p:tgtEl>
                                          <p:spTgt spid="3">
                                            <p:txEl>
                                              <p:pRg st="0" end="0"/>
                                            </p:txEl>
                                          </p:spTgt>
                                        </p:tgtEl>
                                        <p:attrNameLst>
                                          <p:attrName>ppt_y</p:attrName>
                                        </p:attrNameLst>
                                      </p:cBhvr>
                                      <p:tavLst>
                                        <p:tav tm="0" fmla="#ppt_y-sin(pi*$)/81">
                                          <p:val>
                                            <p:fltVal val="0"/>
                                          </p:val>
                                        </p:tav>
                                        <p:tav tm="100000">
                                          <p:val>
                                            <p:fltVal val="1"/>
                                          </p:val>
                                        </p:tav>
                                      </p:tavLst>
                                    </p:anim>
                                    <p:animScale>
                                      <p:cBhvr>
                                        <p:cTn id="18" dur="13">
                                          <p:stCondLst>
                                            <p:cond delay="325"/>
                                          </p:stCondLst>
                                        </p:cTn>
                                        <p:tgtEl>
                                          <p:spTgt spid="3">
                                            <p:txEl>
                                              <p:pRg st="0" end="0"/>
                                            </p:txEl>
                                          </p:spTgt>
                                        </p:tgtEl>
                                      </p:cBhvr>
                                      <p:to x="100000" y="60000"/>
                                    </p:animScale>
                                    <p:animScale>
                                      <p:cBhvr>
                                        <p:cTn id="19" dur="83" decel="50000">
                                          <p:stCondLst>
                                            <p:cond delay="338"/>
                                          </p:stCondLst>
                                        </p:cTn>
                                        <p:tgtEl>
                                          <p:spTgt spid="3">
                                            <p:txEl>
                                              <p:pRg st="0" end="0"/>
                                            </p:txEl>
                                          </p:spTgt>
                                        </p:tgtEl>
                                      </p:cBhvr>
                                      <p:to x="100000" y="100000"/>
                                    </p:animScale>
                                    <p:animScale>
                                      <p:cBhvr>
                                        <p:cTn id="20" dur="13">
                                          <p:stCondLst>
                                            <p:cond delay="656"/>
                                          </p:stCondLst>
                                        </p:cTn>
                                        <p:tgtEl>
                                          <p:spTgt spid="3">
                                            <p:txEl>
                                              <p:pRg st="0" end="0"/>
                                            </p:txEl>
                                          </p:spTgt>
                                        </p:tgtEl>
                                      </p:cBhvr>
                                      <p:to x="100000" y="80000"/>
                                    </p:animScale>
                                    <p:animScale>
                                      <p:cBhvr>
                                        <p:cTn id="21" dur="83" decel="50000">
                                          <p:stCondLst>
                                            <p:cond delay="669"/>
                                          </p:stCondLst>
                                        </p:cTn>
                                        <p:tgtEl>
                                          <p:spTgt spid="3">
                                            <p:txEl>
                                              <p:pRg st="0" end="0"/>
                                            </p:txEl>
                                          </p:spTgt>
                                        </p:tgtEl>
                                      </p:cBhvr>
                                      <p:to x="100000" y="100000"/>
                                    </p:animScale>
                                    <p:animScale>
                                      <p:cBhvr>
                                        <p:cTn id="22" dur="13">
                                          <p:stCondLst>
                                            <p:cond delay="821"/>
                                          </p:stCondLst>
                                        </p:cTn>
                                        <p:tgtEl>
                                          <p:spTgt spid="3">
                                            <p:txEl>
                                              <p:pRg st="0" end="0"/>
                                            </p:txEl>
                                          </p:spTgt>
                                        </p:tgtEl>
                                      </p:cBhvr>
                                      <p:to x="100000" y="90000"/>
                                    </p:animScale>
                                    <p:animScale>
                                      <p:cBhvr>
                                        <p:cTn id="23" dur="83" decel="50000">
                                          <p:stCondLst>
                                            <p:cond delay="834"/>
                                          </p:stCondLst>
                                        </p:cTn>
                                        <p:tgtEl>
                                          <p:spTgt spid="3">
                                            <p:txEl>
                                              <p:pRg st="0" end="0"/>
                                            </p:txEl>
                                          </p:spTgt>
                                        </p:tgtEl>
                                      </p:cBhvr>
                                      <p:to x="100000" y="100000"/>
                                    </p:animScale>
                                    <p:animScale>
                                      <p:cBhvr>
                                        <p:cTn id="24" dur="13">
                                          <p:stCondLst>
                                            <p:cond delay="904"/>
                                          </p:stCondLst>
                                        </p:cTn>
                                        <p:tgtEl>
                                          <p:spTgt spid="3">
                                            <p:txEl>
                                              <p:pRg st="0" end="0"/>
                                            </p:txEl>
                                          </p:spTgt>
                                        </p:tgtEl>
                                      </p:cBhvr>
                                      <p:to x="100000" y="95000"/>
                                    </p:animScale>
                                    <p:animScale>
                                      <p:cBhvr>
                                        <p:cTn id="25" dur="83" decel="50000">
                                          <p:stCondLst>
                                            <p:cond delay="917"/>
                                          </p:stCondLst>
                                        </p:cTn>
                                        <p:tgtEl>
                                          <p:spTgt spid="3">
                                            <p:txEl>
                                              <p:pRg st="0" end="0"/>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3">
                                            <p:txEl>
                                              <p:pRg st="1" end="1"/>
                                            </p:txEl>
                                          </p:spTgt>
                                        </p:tgtEl>
                                        <p:attrNameLst>
                                          <p:attrName>style.visibility</p:attrName>
                                        </p:attrNameLst>
                                      </p:cBhvr>
                                      <p:to>
                                        <p:strVal val="visible"/>
                                      </p:to>
                                    </p:set>
                                    <p:animEffect transition="in" filter="wipe(down)">
                                      <p:cBhvr>
                                        <p:cTn id="30" dur="290">
                                          <p:stCondLst>
                                            <p:cond delay="0"/>
                                          </p:stCondLst>
                                        </p:cTn>
                                        <p:tgtEl>
                                          <p:spTgt spid="3">
                                            <p:txEl>
                                              <p:pRg st="1" end="1"/>
                                            </p:txEl>
                                          </p:spTgt>
                                        </p:tgtEl>
                                      </p:cBhvr>
                                    </p:animEffect>
                                    <p:anim calcmode="lin" valueType="num">
                                      <p:cBhvr>
                                        <p:cTn id="31" dur="911"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32" dur="332"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33" dur="332" tmFilter="0, 0; 0.125,0.2665; 0.25,0.4; 0.375,0.465; 0.5,0.5;  0.625,0.535; 0.75,0.6; 0.875,0.7335; 1,1">
                                          <p:stCondLst>
                                            <p:cond delay="332"/>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34" dur="166" tmFilter="0, 0; 0.125,0.2665; 0.25,0.4; 0.375,0.465; 0.5,0.5;  0.625,0.535; 0.75,0.6; 0.875,0.7335; 1,1">
                                          <p:stCondLst>
                                            <p:cond delay="662"/>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5" dur="82" tmFilter="0, 0; 0.125,0.2665; 0.25,0.4; 0.375,0.465; 0.5,0.5;  0.625,0.535; 0.75,0.6; 0.875,0.7335; 1,1">
                                          <p:stCondLst>
                                            <p:cond delay="828"/>
                                          </p:stCondLst>
                                        </p:cTn>
                                        <p:tgtEl>
                                          <p:spTgt spid="3">
                                            <p:txEl>
                                              <p:pRg st="1" end="1"/>
                                            </p:txEl>
                                          </p:spTgt>
                                        </p:tgtEl>
                                        <p:attrNameLst>
                                          <p:attrName>ppt_y</p:attrName>
                                        </p:attrNameLst>
                                      </p:cBhvr>
                                      <p:tavLst>
                                        <p:tav tm="0" fmla="#ppt_y-sin(pi*$)/81">
                                          <p:val>
                                            <p:fltVal val="0"/>
                                          </p:val>
                                        </p:tav>
                                        <p:tav tm="100000">
                                          <p:val>
                                            <p:fltVal val="1"/>
                                          </p:val>
                                        </p:tav>
                                      </p:tavLst>
                                    </p:anim>
                                    <p:animScale>
                                      <p:cBhvr>
                                        <p:cTn id="36" dur="13">
                                          <p:stCondLst>
                                            <p:cond delay="325"/>
                                          </p:stCondLst>
                                        </p:cTn>
                                        <p:tgtEl>
                                          <p:spTgt spid="3">
                                            <p:txEl>
                                              <p:pRg st="1" end="1"/>
                                            </p:txEl>
                                          </p:spTgt>
                                        </p:tgtEl>
                                      </p:cBhvr>
                                      <p:to x="100000" y="60000"/>
                                    </p:animScale>
                                    <p:animScale>
                                      <p:cBhvr>
                                        <p:cTn id="37" dur="83" decel="50000">
                                          <p:stCondLst>
                                            <p:cond delay="338"/>
                                          </p:stCondLst>
                                        </p:cTn>
                                        <p:tgtEl>
                                          <p:spTgt spid="3">
                                            <p:txEl>
                                              <p:pRg st="1" end="1"/>
                                            </p:txEl>
                                          </p:spTgt>
                                        </p:tgtEl>
                                      </p:cBhvr>
                                      <p:to x="100000" y="100000"/>
                                    </p:animScale>
                                    <p:animScale>
                                      <p:cBhvr>
                                        <p:cTn id="38" dur="13">
                                          <p:stCondLst>
                                            <p:cond delay="656"/>
                                          </p:stCondLst>
                                        </p:cTn>
                                        <p:tgtEl>
                                          <p:spTgt spid="3">
                                            <p:txEl>
                                              <p:pRg st="1" end="1"/>
                                            </p:txEl>
                                          </p:spTgt>
                                        </p:tgtEl>
                                      </p:cBhvr>
                                      <p:to x="100000" y="80000"/>
                                    </p:animScale>
                                    <p:animScale>
                                      <p:cBhvr>
                                        <p:cTn id="39" dur="83" decel="50000">
                                          <p:stCondLst>
                                            <p:cond delay="669"/>
                                          </p:stCondLst>
                                        </p:cTn>
                                        <p:tgtEl>
                                          <p:spTgt spid="3">
                                            <p:txEl>
                                              <p:pRg st="1" end="1"/>
                                            </p:txEl>
                                          </p:spTgt>
                                        </p:tgtEl>
                                      </p:cBhvr>
                                      <p:to x="100000" y="100000"/>
                                    </p:animScale>
                                    <p:animScale>
                                      <p:cBhvr>
                                        <p:cTn id="40" dur="13">
                                          <p:stCondLst>
                                            <p:cond delay="821"/>
                                          </p:stCondLst>
                                        </p:cTn>
                                        <p:tgtEl>
                                          <p:spTgt spid="3">
                                            <p:txEl>
                                              <p:pRg st="1" end="1"/>
                                            </p:txEl>
                                          </p:spTgt>
                                        </p:tgtEl>
                                      </p:cBhvr>
                                      <p:to x="100000" y="90000"/>
                                    </p:animScale>
                                    <p:animScale>
                                      <p:cBhvr>
                                        <p:cTn id="41" dur="83" decel="50000">
                                          <p:stCondLst>
                                            <p:cond delay="834"/>
                                          </p:stCondLst>
                                        </p:cTn>
                                        <p:tgtEl>
                                          <p:spTgt spid="3">
                                            <p:txEl>
                                              <p:pRg st="1" end="1"/>
                                            </p:txEl>
                                          </p:spTgt>
                                        </p:tgtEl>
                                      </p:cBhvr>
                                      <p:to x="100000" y="100000"/>
                                    </p:animScale>
                                    <p:animScale>
                                      <p:cBhvr>
                                        <p:cTn id="42" dur="13">
                                          <p:stCondLst>
                                            <p:cond delay="904"/>
                                          </p:stCondLst>
                                        </p:cTn>
                                        <p:tgtEl>
                                          <p:spTgt spid="3">
                                            <p:txEl>
                                              <p:pRg st="1" end="1"/>
                                            </p:txEl>
                                          </p:spTgt>
                                        </p:tgtEl>
                                      </p:cBhvr>
                                      <p:to x="100000" y="95000"/>
                                    </p:animScale>
                                    <p:animScale>
                                      <p:cBhvr>
                                        <p:cTn id="43" dur="83" decel="50000">
                                          <p:stCondLst>
                                            <p:cond delay="917"/>
                                          </p:stCondLst>
                                        </p:cTn>
                                        <p:tgtEl>
                                          <p:spTgt spid="3">
                                            <p:txEl>
                                              <p:pRg st="1" end="1"/>
                                            </p:txEl>
                                          </p:spTgt>
                                        </p:tgtEl>
                                      </p:cBhvr>
                                      <p:to x="100000" y="100000"/>
                                    </p:animScale>
                                  </p:childTnLst>
                                </p:cTn>
                              </p:par>
                            </p:childTnLst>
                          </p:cTn>
                        </p:par>
                      </p:childTnLst>
                    </p:cTn>
                  </p:par>
                  <p:par>
                    <p:cTn id="44" fill="hold">
                      <p:stCondLst>
                        <p:cond delay="indefinite"/>
                      </p:stCondLst>
                      <p:childTnLst>
                        <p:par>
                          <p:cTn id="45" fill="hold">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3">
                                            <p:txEl>
                                              <p:pRg st="2" end="2"/>
                                            </p:txEl>
                                          </p:spTgt>
                                        </p:tgtEl>
                                        <p:attrNameLst>
                                          <p:attrName>style.visibility</p:attrName>
                                        </p:attrNameLst>
                                      </p:cBhvr>
                                      <p:to>
                                        <p:strVal val="visible"/>
                                      </p:to>
                                    </p:set>
                                    <p:animEffect transition="in" filter="wipe(down)">
                                      <p:cBhvr>
                                        <p:cTn id="48" dur="290">
                                          <p:stCondLst>
                                            <p:cond delay="0"/>
                                          </p:stCondLst>
                                        </p:cTn>
                                        <p:tgtEl>
                                          <p:spTgt spid="3">
                                            <p:txEl>
                                              <p:pRg st="2" end="2"/>
                                            </p:txEl>
                                          </p:spTgt>
                                        </p:tgtEl>
                                      </p:cBhvr>
                                    </p:animEffect>
                                    <p:anim calcmode="lin" valueType="num">
                                      <p:cBhvr>
                                        <p:cTn id="49" dur="911"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50" dur="332"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51" dur="332" tmFilter="0, 0; 0.125,0.2665; 0.25,0.4; 0.375,0.465; 0.5,0.5;  0.625,0.535; 0.75,0.6; 0.875,0.7335; 1,1">
                                          <p:stCondLst>
                                            <p:cond delay="332"/>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52" dur="166" tmFilter="0, 0; 0.125,0.2665; 0.25,0.4; 0.375,0.465; 0.5,0.5;  0.625,0.535; 0.75,0.6; 0.875,0.7335; 1,1">
                                          <p:stCondLst>
                                            <p:cond delay="662"/>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53" dur="82" tmFilter="0, 0; 0.125,0.2665; 0.25,0.4; 0.375,0.465; 0.5,0.5;  0.625,0.535; 0.75,0.6; 0.875,0.7335; 1,1">
                                          <p:stCondLst>
                                            <p:cond delay="828"/>
                                          </p:stCondLst>
                                        </p:cTn>
                                        <p:tgtEl>
                                          <p:spTgt spid="3">
                                            <p:txEl>
                                              <p:pRg st="2" end="2"/>
                                            </p:txEl>
                                          </p:spTgt>
                                        </p:tgtEl>
                                        <p:attrNameLst>
                                          <p:attrName>ppt_y</p:attrName>
                                        </p:attrNameLst>
                                      </p:cBhvr>
                                      <p:tavLst>
                                        <p:tav tm="0" fmla="#ppt_y-sin(pi*$)/81">
                                          <p:val>
                                            <p:fltVal val="0"/>
                                          </p:val>
                                        </p:tav>
                                        <p:tav tm="100000">
                                          <p:val>
                                            <p:fltVal val="1"/>
                                          </p:val>
                                        </p:tav>
                                      </p:tavLst>
                                    </p:anim>
                                    <p:animScale>
                                      <p:cBhvr>
                                        <p:cTn id="54" dur="13">
                                          <p:stCondLst>
                                            <p:cond delay="325"/>
                                          </p:stCondLst>
                                        </p:cTn>
                                        <p:tgtEl>
                                          <p:spTgt spid="3">
                                            <p:txEl>
                                              <p:pRg st="2" end="2"/>
                                            </p:txEl>
                                          </p:spTgt>
                                        </p:tgtEl>
                                      </p:cBhvr>
                                      <p:to x="100000" y="60000"/>
                                    </p:animScale>
                                    <p:animScale>
                                      <p:cBhvr>
                                        <p:cTn id="55" dur="83" decel="50000">
                                          <p:stCondLst>
                                            <p:cond delay="338"/>
                                          </p:stCondLst>
                                        </p:cTn>
                                        <p:tgtEl>
                                          <p:spTgt spid="3">
                                            <p:txEl>
                                              <p:pRg st="2" end="2"/>
                                            </p:txEl>
                                          </p:spTgt>
                                        </p:tgtEl>
                                      </p:cBhvr>
                                      <p:to x="100000" y="100000"/>
                                    </p:animScale>
                                    <p:animScale>
                                      <p:cBhvr>
                                        <p:cTn id="56" dur="13">
                                          <p:stCondLst>
                                            <p:cond delay="656"/>
                                          </p:stCondLst>
                                        </p:cTn>
                                        <p:tgtEl>
                                          <p:spTgt spid="3">
                                            <p:txEl>
                                              <p:pRg st="2" end="2"/>
                                            </p:txEl>
                                          </p:spTgt>
                                        </p:tgtEl>
                                      </p:cBhvr>
                                      <p:to x="100000" y="80000"/>
                                    </p:animScale>
                                    <p:animScale>
                                      <p:cBhvr>
                                        <p:cTn id="57" dur="83" decel="50000">
                                          <p:stCondLst>
                                            <p:cond delay="669"/>
                                          </p:stCondLst>
                                        </p:cTn>
                                        <p:tgtEl>
                                          <p:spTgt spid="3">
                                            <p:txEl>
                                              <p:pRg st="2" end="2"/>
                                            </p:txEl>
                                          </p:spTgt>
                                        </p:tgtEl>
                                      </p:cBhvr>
                                      <p:to x="100000" y="100000"/>
                                    </p:animScale>
                                    <p:animScale>
                                      <p:cBhvr>
                                        <p:cTn id="58" dur="13">
                                          <p:stCondLst>
                                            <p:cond delay="821"/>
                                          </p:stCondLst>
                                        </p:cTn>
                                        <p:tgtEl>
                                          <p:spTgt spid="3">
                                            <p:txEl>
                                              <p:pRg st="2" end="2"/>
                                            </p:txEl>
                                          </p:spTgt>
                                        </p:tgtEl>
                                      </p:cBhvr>
                                      <p:to x="100000" y="90000"/>
                                    </p:animScale>
                                    <p:animScale>
                                      <p:cBhvr>
                                        <p:cTn id="59" dur="83" decel="50000">
                                          <p:stCondLst>
                                            <p:cond delay="834"/>
                                          </p:stCondLst>
                                        </p:cTn>
                                        <p:tgtEl>
                                          <p:spTgt spid="3">
                                            <p:txEl>
                                              <p:pRg st="2" end="2"/>
                                            </p:txEl>
                                          </p:spTgt>
                                        </p:tgtEl>
                                      </p:cBhvr>
                                      <p:to x="100000" y="100000"/>
                                    </p:animScale>
                                    <p:animScale>
                                      <p:cBhvr>
                                        <p:cTn id="60" dur="13">
                                          <p:stCondLst>
                                            <p:cond delay="904"/>
                                          </p:stCondLst>
                                        </p:cTn>
                                        <p:tgtEl>
                                          <p:spTgt spid="3">
                                            <p:txEl>
                                              <p:pRg st="2" end="2"/>
                                            </p:txEl>
                                          </p:spTgt>
                                        </p:tgtEl>
                                      </p:cBhvr>
                                      <p:to x="100000" y="95000"/>
                                    </p:animScale>
                                    <p:animScale>
                                      <p:cBhvr>
                                        <p:cTn id="61" dur="83" decel="50000">
                                          <p:stCondLst>
                                            <p:cond delay="917"/>
                                          </p:stCondLst>
                                        </p:cTn>
                                        <p:tgtEl>
                                          <p:spTgt spid="3">
                                            <p:txEl>
                                              <p:pRg st="2" end="2"/>
                                            </p:txEl>
                                          </p:spTgt>
                                        </p:tgtEl>
                                      </p:cBhvr>
                                      <p:to x="100000" y="100000"/>
                                    </p:animScale>
                                  </p:childTnLst>
                                </p:cTn>
                              </p:par>
                            </p:childTnLst>
                          </p:cTn>
                        </p:par>
                      </p:childTnLst>
                    </p:cTn>
                  </p:par>
                  <p:par>
                    <p:cTn id="62" fill="hold">
                      <p:stCondLst>
                        <p:cond delay="indefinite"/>
                      </p:stCondLst>
                      <p:childTnLst>
                        <p:par>
                          <p:cTn id="63" fill="hold">
                            <p:stCondLst>
                              <p:cond delay="0"/>
                            </p:stCondLst>
                            <p:childTnLst>
                              <p:par>
                                <p:cTn id="64" presetID="30" presetClass="entr" presetSubtype="0" fill="hold" nodeType="click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fade">
                                      <p:cBhvr>
                                        <p:cTn id="66" dur="800" decel="100000"/>
                                        <p:tgtEl>
                                          <p:spTgt spid="4"/>
                                        </p:tgtEl>
                                      </p:cBhvr>
                                    </p:animEffect>
                                    <p:anim calcmode="lin" valueType="num">
                                      <p:cBhvr>
                                        <p:cTn id="67" dur="800" decel="100000" fill="hold"/>
                                        <p:tgtEl>
                                          <p:spTgt spid="4"/>
                                        </p:tgtEl>
                                        <p:attrNameLst>
                                          <p:attrName>style.rotation</p:attrName>
                                        </p:attrNameLst>
                                      </p:cBhvr>
                                      <p:tavLst>
                                        <p:tav tm="0">
                                          <p:val>
                                            <p:fltVal val="-90"/>
                                          </p:val>
                                        </p:tav>
                                        <p:tav tm="100000">
                                          <p:val>
                                            <p:fltVal val="0"/>
                                          </p:val>
                                        </p:tav>
                                      </p:tavLst>
                                    </p:anim>
                                    <p:anim calcmode="lin" valueType="num">
                                      <p:cBhvr>
                                        <p:cTn id="68" dur="800" decel="100000" fill="hold"/>
                                        <p:tgtEl>
                                          <p:spTgt spid="4"/>
                                        </p:tgtEl>
                                        <p:attrNameLst>
                                          <p:attrName>ppt_x</p:attrName>
                                        </p:attrNameLst>
                                      </p:cBhvr>
                                      <p:tavLst>
                                        <p:tav tm="0">
                                          <p:val>
                                            <p:strVal val="#ppt_x+0.4"/>
                                          </p:val>
                                        </p:tav>
                                        <p:tav tm="100000">
                                          <p:val>
                                            <p:strVal val="#ppt_x-0.05"/>
                                          </p:val>
                                        </p:tav>
                                      </p:tavLst>
                                    </p:anim>
                                    <p:anim calcmode="lin" valueType="num">
                                      <p:cBhvr>
                                        <p:cTn id="69" dur="800" decel="100000" fill="hold"/>
                                        <p:tgtEl>
                                          <p:spTgt spid="4"/>
                                        </p:tgtEl>
                                        <p:attrNameLst>
                                          <p:attrName>ppt_y</p:attrName>
                                        </p:attrNameLst>
                                      </p:cBhvr>
                                      <p:tavLst>
                                        <p:tav tm="0">
                                          <p:val>
                                            <p:strVal val="#ppt_y-0.4"/>
                                          </p:val>
                                        </p:tav>
                                        <p:tav tm="100000">
                                          <p:val>
                                            <p:strVal val="#ppt_y+0.1"/>
                                          </p:val>
                                        </p:tav>
                                      </p:tavLst>
                                    </p:anim>
                                    <p:anim calcmode="lin" valueType="num">
                                      <p:cBhvr>
                                        <p:cTn id="70"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71"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ustom 5">
      <a:dk1>
        <a:srgbClr val="0070C0"/>
      </a:dk1>
      <a:lt1>
        <a:sysClr val="window" lastClr="FFFFFF"/>
      </a:lt1>
      <a:dk2>
        <a:srgbClr val="D34817"/>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Custom 1">
      <a:majorFont>
        <a:latin typeface="Algerian"/>
        <a:ea typeface=""/>
        <a:cs typeface=""/>
      </a:majorFont>
      <a:minorFont>
        <a:latin typeface="Calibri"/>
        <a:ea typeface=""/>
        <a:cs typeface=""/>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360</TotalTime>
  <Words>805</Words>
  <Application>Microsoft Office PowerPoint</Application>
  <PresentationFormat>On-screen Show (4:3)</PresentationFormat>
  <Paragraphs>47</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Equity</vt:lpstr>
      <vt:lpstr>MIRROR</vt:lpstr>
      <vt:lpstr>           ABOUT THE AUTHOR</vt:lpstr>
      <vt:lpstr>     ABOUT THE POEM</vt:lpstr>
      <vt:lpstr>                       THEME</vt:lpstr>
      <vt:lpstr>STANZA 1</vt:lpstr>
      <vt:lpstr>  STANZA 2</vt:lpstr>
      <vt:lpstr>STANZA 3</vt:lpstr>
      <vt:lpstr>STANZA 4</vt:lpstr>
      <vt:lpstr>                      MESSAGE</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ADITI</dc:creator>
  <cp:lastModifiedBy>Teachers</cp:lastModifiedBy>
  <cp:revision>38</cp:revision>
  <cp:lastPrinted>1601-01-01T00:00:00Z</cp:lastPrinted>
  <dcterms:created xsi:type="dcterms:W3CDTF">2015-07-29T13:00:50Z</dcterms:created>
  <dcterms:modified xsi:type="dcterms:W3CDTF">2016-05-02T06:09:53Z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TC010690501033</vt:lpwstr>
  </property>
</Properties>
</file>